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17"/>
  </p:notesMasterIdLst>
  <p:handoutMasterIdLst>
    <p:handoutMasterId r:id="rId18"/>
  </p:handoutMasterIdLst>
  <p:sldIdLst>
    <p:sldId id="256" r:id="rId5"/>
    <p:sldId id="776" r:id="rId6"/>
    <p:sldId id="846" r:id="rId7"/>
    <p:sldId id="849" r:id="rId8"/>
    <p:sldId id="850" r:id="rId9"/>
    <p:sldId id="854" r:id="rId10"/>
    <p:sldId id="855" r:id="rId11"/>
    <p:sldId id="856" r:id="rId12"/>
    <p:sldId id="857" r:id="rId13"/>
    <p:sldId id="858" r:id="rId14"/>
    <p:sldId id="859" r:id="rId15"/>
    <p:sldId id="784" r:id="rId16"/>
  </p:sldIdLst>
  <p:sldSz cx="9144000" cy="6858000" type="screen4x3"/>
  <p:notesSz cx="9928225" cy="6797675"/>
  <p:custDataLst>
    <p:tags r:id="rId19"/>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 id="2" name="HP-PC" initials="H" lastIdx="3" clrIdx="1">
    <p:extLst>
      <p:ext uri="{19B8F6BF-5375-455C-9EA6-DF929625EA0E}">
        <p15:presenceInfo xmlns:p15="http://schemas.microsoft.com/office/powerpoint/2012/main" userId="HP-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E0000"/>
    <a:srgbClr val="FDCFD2"/>
    <a:srgbClr val="B21212"/>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76" autoAdjust="0"/>
    <p:restoredTop sz="94646" autoAdjust="0"/>
  </p:normalViewPr>
  <p:slideViewPr>
    <p:cSldViewPr>
      <p:cViewPr varScale="1">
        <p:scale>
          <a:sx n="79" d="100"/>
          <a:sy n="79" d="100"/>
        </p:scale>
        <p:origin x="1446" y="84"/>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12/07/2018</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7/12/2018</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176454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8228738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291326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200057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1397192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2738443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2198343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2816319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25980309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2695371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24964307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 Target="../slides/slide8.xml"/><Relationship Id="rId7" Type="http://schemas.openxmlformats.org/officeDocument/2006/relationships/slide" Target="../slides/slide11.xml"/><Relationship Id="rId2" Type="http://schemas.openxmlformats.org/officeDocument/2006/relationships/slide" Target="../slides/slide12.xml"/><Relationship Id="rId1" Type="http://schemas.openxmlformats.org/officeDocument/2006/relationships/slideMaster" Target="../slideMasters/slideMaster1.xml"/><Relationship Id="rId6" Type="http://schemas.openxmlformats.org/officeDocument/2006/relationships/slide" Target="../slides/slide10.xml"/><Relationship Id="rId5" Type="http://schemas.openxmlformats.org/officeDocument/2006/relationships/image" Target="../media/image3.jpeg"/><Relationship Id="rId4" Type="http://schemas.openxmlformats.org/officeDocument/2006/relationships/slide" Target="../slides/slide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14" name="Round Same Side Corner Rectangle 13">
            <a:hlinkClick r:id="rId2" action="ppaction://hlinksldjump"/>
          </p:cNvPr>
          <p:cNvSpPr/>
          <p:nvPr userDrawn="1"/>
        </p:nvSpPr>
        <p:spPr>
          <a:xfrm>
            <a:off x="6876256" y="620688"/>
            <a:ext cx="1008112"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Assessment</a:t>
            </a:r>
            <a:endParaRPr lang="en-GB" sz="120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133019" y="620688"/>
            <a:ext cx="1610863"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P5 – Create Solution</a:t>
            </a:r>
            <a:endParaRPr lang="en-GB" sz="1200" b="1" dirty="0">
              <a:latin typeface="Arial" panose="020B0604020202020204" pitchFamily="34" charset="0"/>
              <a:cs typeface="Arial" panose="020B0604020202020204" pitchFamily="34" charset="0"/>
            </a:endParaRPr>
          </a:p>
        </p:txBody>
      </p:sp>
      <p:sp>
        <p:nvSpPr>
          <p:cNvPr id="11" name="Round Same Side Corner Rectangle 10">
            <a:hlinkClick r:id="rId4" action="ppaction://hlinksldjump"/>
          </p:cNvPr>
          <p:cNvSpPr/>
          <p:nvPr userDrawn="1"/>
        </p:nvSpPr>
        <p:spPr>
          <a:xfrm>
            <a:off x="1774613" y="620688"/>
            <a:ext cx="1646582" cy="357190"/>
          </a:xfrm>
          <a:prstGeom prst="round2SameRect">
            <a:avLst/>
          </a:prstGeom>
          <a:gradFill>
            <a:gsLst>
              <a:gs pos="0">
                <a:schemeClr val="accent2">
                  <a:lumMod val="50000"/>
                </a:schemeClr>
              </a:gs>
              <a:gs pos="50000">
                <a:schemeClr val="accent2">
                  <a:lumMod val="75000"/>
                </a:schemeClr>
              </a:gs>
              <a:gs pos="70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M2 – Solution</a:t>
            </a:r>
            <a:r>
              <a:rPr lang="en-GB" sz="1200" b="1" baseline="0" dirty="0" smtClean="0">
                <a:latin typeface="Arial" panose="020B0604020202020204" pitchFamily="34" charset="0"/>
                <a:cs typeface="Arial" panose="020B0604020202020204" pitchFamily="34" charset="0"/>
              </a:rPr>
              <a:t> Testing</a:t>
            </a:r>
            <a:endParaRPr lang="en-GB" sz="1200" b="1" dirty="0">
              <a:latin typeface="Arial" panose="020B0604020202020204" pitchFamily="34" charset="0"/>
              <a:cs typeface="Arial" panose="020B0604020202020204" pitchFamily="34" charset="0"/>
            </a:endParaRPr>
          </a:p>
        </p:txBody>
      </p:sp>
      <p:sp>
        <p:nvSpPr>
          <p:cNvPr id="6" name="Title 5"/>
          <p:cNvSpPr>
            <a:spLocks noGrp="1"/>
          </p:cNvSpPr>
          <p:nvPr>
            <p:ph type="title"/>
          </p:nvPr>
        </p:nvSpPr>
        <p:spPr>
          <a:xfrm>
            <a:off x="35496" y="44624"/>
            <a:ext cx="7886110"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pic>
        <p:nvPicPr>
          <p:cNvPr id="2" name="Picture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956376" y="-2406"/>
            <a:ext cx="1145845" cy="911126"/>
          </a:xfrm>
          <a:prstGeom prst="rect">
            <a:avLst/>
          </a:prstGeom>
        </p:spPr>
      </p:pic>
      <p:sp>
        <p:nvSpPr>
          <p:cNvPr id="8" name="Round Same Side Corner Rectangle 7">
            <a:hlinkClick r:id="rId6" action="ppaction://hlinksldjump"/>
          </p:cNvPr>
          <p:cNvSpPr/>
          <p:nvPr userDrawn="1"/>
        </p:nvSpPr>
        <p:spPr>
          <a:xfrm>
            <a:off x="3451926" y="620688"/>
            <a:ext cx="1826611"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P6 – Solution Feedback</a:t>
            </a:r>
            <a:endParaRPr lang="en-GB" sz="1200" b="1" dirty="0">
              <a:latin typeface="Arial" panose="020B0604020202020204" pitchFamily="34" charset="0"/>
              <a:cs typeface="Arial" panose="020B0604020202020204" pitchFamily="34" charset="0"/>
            </a:endParaRPr>
          </a:p>
        </p:txBody>
      </p:sp>
      <p:sp>
        <p:nvSpPr>
          <p:cNvPr id="9" name="Round Same Side Corner Rectangle 8">
            <a:hlinkClick r:id="rId7" action="ppaction://hlinksldjump"/>
          </p:cNvPr>
          <p:cNvSpPr/>
          <p:nvPr userDrawn="1"/>
        </p:nvSpPr>
        <p:spPr>
          <a:xfrm>
            <a:off x="5309268" y="620688"/>
            <a:ext cx="1536257" cy="357190"/>
          </a:xfrm>
          <a:prstGeom prst="round2SameRect">
            <a:avLst/>
          </a:prstGeom>
          <a:gradFill>
            <a:gsLst>
              <a:gs pos="0">
                <a:schemeClr val="tx2">
                  <a:lumMod val="50000"/>
                </a:schemeClr>
              </a:gs>
              <a:gs pos="38000">
                <a:schemeClr val="accent1">
                  <a:lumMod val="50000"/>
                </a:schemeClr>
              </a:gs>
              <a:gs pos="69000">
                <a:schemeClr val="accent1">
                  <a:lumMod val="75000"/>
                </a:schemeClr>
              </a:gs>
              <a:gs pos="100000">
                <a:schemeClr val="accent1">
                  <a:lumMod val="60000"/>
                  <a:lumOff val="4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D2 – Project Review</a:t>
            </a:r>
            <a:endParaRPr lang="en-GB" sz="1200" b="1" dirty="0">
              <a:latin typeface="Arial" panose="020B0604020202020204" pitchFamily="34" charset="0"/>
              <a:cs typeface="Arial" panose="020B0604020202020204" pitchFamily="34" charset="0"/>
            </a:endParaRPr>
          </a:p>
        </p:txBody>
      </p:sp>
      <p:sp>
        <p:nvSpPr>
          <p:cNvPr id="15" name="Content Placeholder 1"/>
          <p:cNvSpPr txBox="1">
            <a:spLocks/>
          </p:cNvSpPr>
          <p:nvPr/>
        </p:nvSpPr>
        <p:spPr>
          <a:xfrm>
            <a:off x="133342" y="983578"/>
            <a:ext cx="8840139"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4"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11" r:id="rId2"/>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7504" y="5157192"/>
            <a:ext cx="8928992"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LO4 - Be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Able </a:t>
            </a:r>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Use </a:t>
            </a:r>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IT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Applications </a:t>
            </a:r>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Meet </a:t>
            </a:r>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the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Business Needs</a:t>
            </a:r>
            <a:endPar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712968"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496944" cy="1477328"/>
          </a:xfrm>
          <a:prstGeom prst="rect">
            <a:avLst/>
          </a:prstGeom>
          <a:noFill/>
        </p:spPr>
        <p:txBody>
          <a:bodyPr wrap="square" rtlCol="0">
            <a:spAutoFit/>
          </a:bodyPr>
          <a:lstStyle/>
          <a:p>
            <a:pPr algn="r"/>
            <a:r>
              <a:rPr lang="en-GB" sz="3000" b="1" dirty="0" smtClean="0"/>
              <a:t>OCR Level 02 – Cambridge Technical</a:t>
            </a:r>
            <a:endParaRPr lang="en-GB" sz="3000" b="1" dirty="0"/>
          </a:p>
          <a:p>
            <a:pPr algn="r"/>
            <a:r>
              <a:rPr lang="en-GB" sz="2800" dirty="0"/>
              <a:t> </a:t>
            </a:r>
            <a:r>
              <a:rPr lang="en-GB" sz="2800" b="1" dirty="0"/>
              <a:t>Unit </a:t>
            </a:r>
            <a:r>
              <a:rPr lang="en-GB" sz="2800" b="1" dirty="0" smtClean="0"/>
              <a:t>05 </a:t>
            </a:r>
            <a:r>
              <a:rPr lang="en-GB" sz="2800" b="1" dirty="0"/>
              <a:t>– Creating business solutions</a:t>
            </a:r>
          </a:p>
          <a:p>
            <a:pPr algn="r"/>
            <a:r>
              <a:rPr lang="en-GB" sz="3200" b="1" dirty="0" smtClean="0">
                <a:solidFill>
                  <a:schemeClr val="tx1">
                    <a:lumMod val="50000"/>
                    <a:lumOff val="50000"/>
                  </a:schemeClr>
                </a:solidFill>
              </a:rPr>
              <a:t>2016 Specification </a:t>
            </a:r>
            <a:r>
              <a:rPr lang="en-GB" sz="3200" b="1" dirty="0">
                <a:solidFill>
                  <a:schemeClr val="tx1">
                    <a:lumMod val="50000"/>
                    <a:lumOff val="50000"/>
                  </a:schemeClr>
                </a:solidFill>
              </a:rPr>
              <a:t>- L/615/1355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5283" y="309942"/>
            <a:ext cx="1665629" cy="1599701"/>
          </a:xfrm>
          <a:prstGeom prst="rect">
            <a:avLst/>
          </a:prstGeom>
        </p:spPr>
      </p:pic>
      <p:pic>
        <p:nvPicPr>
          <p:cNvPr id="1026" name="Picture 2" descr="Image result for customer selection form in access"/>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617680" y="2086939"/>
            <a:ext cx="8346808" cy="291167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600" dirty="0" smtClean="0"/>
              <a:t>P6.1 – Stakehold</a:t>
            </a:r>
            <a:r>
              <a:rPr lang="en-GB" sz="3600" dirty="0" smtClean="0"/>
              <a:t>er Solution Feedback</a:t>
            </a:r>
            <a:endParaRPr lang="en-GB" sz="3200" dirty="0" smtClean="0"/>
          </a:p>
        </p:txBody>
      </p:sp>
      <p:sp>
        <p:nvSpPr>
          <p:cNvPr id="5" name="Content Placeholder 2"/>
          <p:cNvSpPr txBox="1">
            <a:spLocks/>
          </p:cNvSpPr>
          <p:nvPr/>
        </p:nvSpPr>
        <p:spPr>
          <a:xfrm>
            <a:off x="179512" y="1052339"/>
            <a:ext cx="8712968" cy="5761037"/>
          </a:xfrm>
          <a:prstGeom prst="rect">
            <a:avLst/>
          </a:prstGeom>
        </p:spPr>
        <p:txBody>
          <a:bodyPr vert="horz">
            <a:noAutofit/>
          </a:bodyPr>
          <a:lst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342900" indent="-342900" fontAlgn="auto">
              <a:spcAft>
                <a:spcPts val="0"/>
              </a:spcAft>
              <a:buClr>
                <a:srgbClr val="C00000"/>
              </a:buClr>
            </a:pPr>
            <a:r>
              <a:rPr lang="en-GB" sz="2240" dirty="0" smtClean="0">
                <a:latin typeface="Arial" panose="020B0604020202020204" pitchFamily="34" charset="0"/>
                <a:cs typeface="Arial" panose="020B0604020202020204" pitchFamily="34" charset="0"/>
              </a:rPr>
              <a:t>For </a:t>
            </a:r>
            <a:r>
              <a:rPr lang="en-GB" sz="2240" b="1" dirty="0" smtClean="0">
                <a:latin typeface="Arial" panose="020B0604020202020204" pitchFamily="34" charset="0"/>
                <a:cs typeface="Arial" panose="020B0604020202020204" pitchFamily="34" charset="0"/>
              </a:rPr>
              <a:t>P6</a:t>
            </a:r>
            <a:r>
              <a:rPr lang="en-GB" sz="2240" dirty="0" smtClean="0">
                <a:latin typeface="Arial" panose="020B0604020202020204" pitchFamily="34" charset="0"/>
                <a:cs typeface="Arial" panose="020B0604020202020204" pitchFamily="34" charset="0"/>
              </a:rPr>
              <a:t> you need to </a:t>
            </a:r>
            <a:r>
              <a:rPr lang="en-US" sz="2240" dirty="0" smtClean="0">
                <a:latin typeface="Arial" panose="020B0604020202020204" pitchFamily="34" charset="0"/>
                <a:cs typeface="Arial" panose="020B0604020202020204" pitchFamily="34" charset="0"/>
              </a:rPr>
              <a:t>gather </a:t>
            </a:r>
            <a:r>
              <a:rPr lang="en-US" sz="2240" dirty="0">
                <a:latin typeface="Arial" panose="020B0604020202020204" pitchFamily="34" charset="0"/>
                <a:cs typeface="Arial" panose="020B0604020202020204" pitchFamily="34" charset="0"/>
              </a:rPr>
              <a:t>feedback from the stakeholders of the proposed solution (this is the stakeholder’s second review of the proposed solution after the agreed changes have been made</a:t>
            </a:r>
            <a:r>
              <a:rPr lang="en-US" sz="2240" dirty="0" smtClean="0">
                <a:latin typeface="Arial" panose="020B0604020202020204" pitchFamily="34" charset="0"/>
                <a:cs typeface="Arial" panose="020B0604020202020204" pitchFamily="34" charset="0"/>
              </a:rPr>
              <a:t>).</a:t>
            </a:r>
          </a:p>
          <a:p>
            <a:pPr marL="342900" indent="-342900" fontAlgn="auto">
              <a:spcAft>
                <a:spcPts val="0"/>
              </a:spcAft>
              <a:buClr>
                <a:srgbClr val="C00000"/>
              </a:buClr>
            </a:pPr>
            <a:r>
              <a:rPr lang="en-US" sz="2240" dirty="0" smtClean="0">
                <a:latin typeface="Arial" panose="020B0604020202020204" pitchFamily="34" charset="0"/>
                <a:cs typeface="Arial" panose="020B0604020202020204" pitchFamily="34" charset="0"/>
              </a:rPr>
              <a:t>The </a:t>
            </a:r>
            <a:r>
              <a:rPr lang="en-US" sz="2240" dirty="0">
                <a:latin typeface="Arial" panose="020B0604020202020204" pitchFamily="34" charset="0"/>
                <a:cs typeface="Arial" panose="020B0604020202020204" pitchFamily="34" charset="0"/>
              </a:rPr>
              <a:t>feedback could take the form of questionnaires completed by the stakeholder(s), a video or audio recording of the stakeholder(s) providing the </a:t>
            </a:r>
            <a:r>
              <a:rPr lang="en-US" sz="2240" dirty="0" smtClean="0">
                <a:latin typeface="Arial" panose="020B0604020202020204" pitchFamily="34" charset="0"/>
                <a:cs typeface="Arial" panose="020B0604020202020204" pitchFamily="34" charset="0"/>
              </a:rPr>
              <a:t>feedback.</a:t>
            </a:r>
          </a:p>
          <a:p>
            <a:pPr marL="342900" indent="-342900" fontAlgn="auto">
              <a:spcAft>
                <a:spcPts val="0"/>
              </a:spcAft>
              <a:buClr>
                <a:srgbClr val="C00000"/>
              </a:buClr>
            </a:pPr>
            <a:r>
              <a:rPr lang="en-US" sz="2240" dirty="0" smtClean="0">
                <a:latin typeface="Arial" panose="020B0604020202020204" pitchFamily="34" charset="0"/>
                <a:cs typeface="Arial" panose="020B0604020202020204" pitchFamily="34" charset="0"/>
              </a:rPr>
              <a:t>Questions asked in this feedback need to be more up to date on the completes solution than the prototype so they need to include questions on meeting their needs, ease of use, quality of printed letters, accessibility, and a range of suggested improvements and enhancements to make it more usable for their staff.</a:t>
            </a:r>
          </a:p>
          <a:p>
            <a:pPr marL="342900" indent="-342900" fontAlgn="auto">
              <a:spcAft>
                <a:spcPts val="0"/>
              </a:spcAft>
              <a:buClr>
                <a:srgbClr val="C00000"/>
              </a:buClr>
            </a:pPr>
            <a:r>
              <a:rPr lang="en-US" sz="2240" dirty="0" smtClean="0">
                <a:latin typeface="Arial" panose="020B0604020202020204" pitchFamily="34" charset="0"/>
                <a:cs typeface="Arial" panose="020B0604020202020204" pitchFamily="34" charset="0"/>
              </a:rPr>
              <a:t>There should be at least 4 questions that are qualitative (questions on how or why with expected feedback).</a:t>
            </a:r>
          </a:p>
          <a:p>
            <a:pPr marL="0" indent="0" fontAlgn="auto">
              <a:spcAft>
                <a:spcPts val="0"/>
              </a:spcAft>
              <a:buClr>
                <a:srgbClr val="C00000"/>
              </a:buClr>
              <a:buNone/>
            </a:pPr>
            <a:r>
              <a:rPr lang="en-US" sz="2240" b="1" dirty="0" smtClean="0">
                <a:solidFill>
                  <a:srgbClr val="FF0000"/>
                </a:solidFill>
                <a:latin typeface="Arial" panose="020B0604020202020204" pitchFamily="34" charset="0"/>
                <a:cs typeface="Arial" panose="020B0604020202020204" pitchFamily="34" charset="0"/>
              </a:rPr>
              <a:t>P6.1 - Task 03 – </a:t>
            </a:r>
            <a:r>
              <a:rPr lang="en-US" sz="2240" dirty="0" smtClean="0">
                <a:solidFill>
                  <a:srgbClr val="FF0000"/>
                </a:solidFill>
                <a:latin typeface="Arial" panose="020B0604020202020204" pitchFamily="34" charset="0"/>
                <a:cs typeface="Arial" panose="020B0604020202020204" pitchFamily="34" charset="0"/>
              </a:rPr>
              <a:t>Create a questionnaire or arrange feedback from the client on the proposed solution and gather this feedback.</a:t>
            </a:r>
            <a:endParaRPr lang="en-US" sz="224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3871739"/>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600" dirty="0" smtClean="0"/>
              <a:t>P6.1 – Stakehold</a:t>
            </a:r>
            <a:r>
              <a:rPr lang="en-GB" sz="3600" dirty="0" smtClean="0"/>
              <a:t>er Solution Feedback</a:t>
            </a:r>
            <a:endParaRPr lang="en-GB" sz="3200" dirty="0" smtClean="0"/>
          </a:p>
        </p:txBody>
      </p:sp>
      <p:sp>
        <p:nvSpPr>
          <p:cNvPr id="5" name="Content Placeholder 2"/>
          <p:cNvSpPr txBox="1">
            <a:spLocks/>
          </p:cNvSpPr>
          <p:nvPr/>
        </p:nvSpPr>
        <p:spPr>
          <a:xfrm>
            <a:off x="179512" y="1052339"/>
            <a:ext cx="8712968" cy="5761037"/>
          </a:xfrm>
          <a:prstGeom prst="rect">
            <a:avLst/>
          </a:prstGeom>
        </p:spPr>
        <p:txBody>
          <a:bodyPr vert="horz">
            <a:noAutofit/>
          </a:bodyPr>
          <a:lst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342900" indent="-342900" fontAlgn="auto">
              <a:spcAft>
                <a:spcPts val="0"/>
              </a:spcAft>
              <a:buClr>
                <a:srgbClr val="C00000"/>
              </a:buClr>
            </a:pPr>
            <a:r>
              <a:rPr lang="en-US" sz="1830" dirty="0" smtClean="0">
                <a:latin typeface="Arial" panose="020B0604020202020204" pitchFamily="34" charset="0"/>
                <a:cs typeface="Arial" panose="020B0604020202020204" pitchFamily="34" charset="0"/>
              </a:rPr>
              <a:t>For D2 you need to produce an in depth review of the feedback from the client and the effectiveness of the solution in your own opinion with the objective of future proofing the solution.</a:t>
            </a:r>
          </a:p>
          <a:p>
            <a:pPr marL="0" indent="0" fontAlgn="auto">
              <a:spcAft>
                <a:spcPts val="0"/>
              </a:spcAft>
              <a:buClr>
                <a:srgbClr val="C00000"/>
              </a:buClr>
              <a:buNone/>
            </a:pPr>
            <a:r>
              <a:rPr lang="en-US" sz="1830" b="1" dirty="0" smtClean="0">
                <a:solidFill>
                  <a:srgbClr val="FF0000"/>
                </a:solidFill>
                <a:latin typeface="Arial" panose="020B0604020202020204" pitchFamily="34" charset="0"/>
                <a:cs typeface="Arial" panose="020B0604020202020204" pitchFamily="34" charset="0"/>
              </a:rPr>
              <a:t>D2.1 – Task 04 – </a:t>
            </a:r>
            <a:r>
              <a:rPr lang="en-US" sz="1830" dirty="0" smtClean="0">
                <a:solidFill>
                  <a:srgbClr val="FF0000"/>
                </a:solidFill>
                <a:latin typeface="Arial" panose="020B0604020202020204" pitchFamily="34" charset="0"/>
                <a:cs typeface="Arial" panose="020B0604020202020204" pitchFamily="34" charset="0"/>
              </a:rPr>
              <a:t>Create a report that reviews </a:t>
            </a:r>
            <a:r>
              <a:rPr lang="en-US" sz="1830" dirty="0">
                <a:solidFill>
                  <a:srgbClr val="FF0000"/>
                </a:solidFill>
                <a:latin typeface="Arial" panose="020B0604020202020204" pitchFamily="34" charset="0"/>
                <a:cs typeface="Arial" panose="020B0604020202020204" pitchFamily="34" charset="0"/>
              </a:rPr>
              <a:t>the effectiveness of the </a:t>
            </a:r>
            <a:r>
              <a:rPr lang="en-US" sz="1830" dirty="0" smtClean="0">
                <a:solidFill>
                  <a:srgbClr val="FF0000"/>
                </a:solidFill>
                <a:latin typeface="Arial" panose="020B0604020202020204" pitchFamily="34" charset="0"/>
                <a:cs typeface="Arial" panose="020B0604020202020204" pitchFamily="34" charset="0"/>
              </a:rPr>
              <a:t>solution in line with the client needs and future considerations.</a:t>
            </a:r>
          </a:p>
          <a:p>
            <a:pPr marL="342900" indent="-342900" fontAlgn="auto">
              <a:spcAft>
                <a:spcPts val="0"/>
              </a:spcAft>
              <a:buClr>
                <a:srgbClr val="C00000"/>
              </a:buClr>
              <a:buFont typeface="Arial" panose="020B0604020202020204" pitchFamily="34" charset="0"/>
              <a:buChar char="►"/>
            </a:pPr>
            <a:r>
              <a:rPr lang="en-US" sz="1830" dirty="0" smtClean="0">
                <a:latin typeface="Arial" panose="020B0604020202020204" pitchFamily="34" charset="0"/>
                <a:cs typeface="Arial" panose="020B0604020202020204" pitchFamily="34" charset="0"/>
              </a:rPr>
              <a:t>For this report you will need three sections:</a:t>
            </a:r>
            <a:endParaRPr lang="en-US" sz="1830" dirty="0">
              <a:latin typeface="Arial" panose="020B0604020202020204" pitchFamily="34" charset="0"/>
              <a:cs typeface="Arial" panose="020B0604020202020204" pitchFamily="34" charset="0"/>
            </a:endParaRPr>
          </a:p>
          <a:p>
            <a:pPr marL="541338" lvl="1" indent="-285750" fontAlgn="auto">
              <a:spcAft>
                <a:spcPts val="0"/>
              </a:spcAft>
              <a:buClr>
                <a:srgbClr val="C00000"/>
              </a:buClr>
            </a:pPr>
            <a:r>
              <a:rPr lang="en-US" sz="1830" b="1" dirty="0" smtClean="0">
                <a:latin typeface="Arial" panose="020B0604020202020204" pitchFamily="34" charset="0"/>
                <a:cs typeface="Arial" panose="020B0604020202020204" pitchFamily="34" charset="0"/>
              </a:rPr>
              <a:t>Analyse </a:t>
            </a:r>
            <a:r>
              <a:rPr lang="en-US" sz="1830" b="1" dirty="0">
                <a:latin typeface="Arial" panose="020B0604020202020204" pitchFamily="34" charset="0"/>
                <a:cs typeface="Arial" panose="020B0604020202020204" pitchFamily="34" charset="0"/>
              </a:rPr>
              <a:t>feedback from </a:t>
            </a:r>
            <a:r>
              <a:rPr lang="en-US" sz="1830" b="1" dirty="0" smtClean="0">
                <a:latin typeface="Arial" panose="020B0604020202020204" pitchFamily="34" charset="0"/>
                <a:cs typeface="Arial" panose="020B0604020202020204" pitchFamily="34" charset="0"/>
              </a:rPr>
              <a:t>stakeholders </a:t>
            </a:r>
            <a:r>
              <a:rPr lang="en-US" sz="1830" dirty="0" smtClean="0">
                <a:latin typeface="Arial" panose="020B0604020202020204" pitchFamily="34" charset="0"/>
                <a:cs typeface="Arial" panose="020B0604020202020204" pitchFamily="34" charset="0"/>
              </a:rPr>
              <a:t>– Using the questionnaire feedback, take each of the completed questions and review the answer. If you gave out three questionnaires, average the answers in your write up. There should have been about 10 questions so there should be 10 parts to this feedback review.</a:t>
            </a:r>
            <a:endParaRPr lang="en-US" sz="1830" dirty="0">
              <a:latin typeface="Arial" panose="020B0604020202020204" pitchFamily="34" charset="0"/>
              <a:cs typeface="Arial" panose="020B0604020202020204" pitchFamily="34" charset="0"/>
            </a:endParaRPr>
          </a:p>
          <a:p>
            <a:pPr marL="541338" lvl="1" indent="-285750" fontAlgn="auto">
              <a:spcAft>
                <a:spcPts val="0"/>
              </a:spcAft>
              <a:buClr>
                <a:srgbClr val="C00000"/>
              </a:buClr>
            </a:pPr>
            <a:r>
              <a:rPr lang="en-US" sz="1830" b="1" dirty="0" smtClean="0">
                <a:latin typeface="Arial" panose="020B0604020202020204" pitchFamily="34" charset="0"/>
                <a:cs typeface="Arial" panose="020B0604020202020204" pitchFamily="34" charset="0"/>
              </a:rPr>
              <a:t>Review </a:t>
            </a:r>
            <a:r>
              <a:rPr lang="en-US" sz="1830" b="1" dirty="0">
                <a:latin typeface="Arial" panose="020B0604020202020204" pitchFamily="34" charset="0"/>
                <a:cs typeface="Arial" panose="020B0604020202020204" pitchFamily="34" charset="0"/>
              </a:rPr>
              <a:t>against stakeholder </a:t>
            </a:r>
            <a:r>
              <a:rPr lang="en-US" sz="1830" b="1" dirty="0" smtClean="0">
                <a:latin typeface="Arial" panose="020B0604020202020204" pitchFamily="34" charset="0"/>
                <a:cs typeface="Arial" panose="020B0604020202020204" pitchFamily="34" charset="0"/>
              </a:rPr>
              <a:t>needs </a:t>
            </a:r>
            <a:r>
              <a:rPr lang="en-US" sz="1830" dirty="0" smtClean="0">
                <a:latin typeface="Arial" panose="020B0604020202020204" pitchFamily="34" charset="0"/>
                <a:cs typeface="Arial" panose="020B0604020202020204" pitchFamily="34" charset="0"/>
              </a:rPr>
              <a:t>– In the sections about meeting their needs, write a review of whether it has been met, how it was met, and whether you think the client was satisfied with the solution. What were the best bits, what worked well.</a:t>
            </a:r>
            <a:endParaRPr lang="en-US" sz="1830" dirty="0">
              <a:latin typeface="Arial" panose="020B0604020202020204" pitchFamily="34" charset="0"/>
              <a:cs typeface="Arial" panose="020B0604020202020204" pitchFamily="34" charset="0"/>
            </a:endParaRPr>
          </a:p>
          <a:p>
            <a:pPr marL="541338" lvl="1" indent="-285750" fontAlgn="auto">
              <a:spcAft>
                <a:spcPts val="0"/>
              </a:spcAft>
              <a:buClr>
                <a:srgbClr val="C00000"/>
              </a:buClr>
            </a:pPr>
            <a:r>
              <a:rPr lang="en-US" sz="1830" b="1" dirty="0" smtClean="0">
                <a:latin typeface="Arial" panose="020B0604020202020204" pitchFamily="34" charset="0"/>
                <a:cs typeface="Arial" panose="020B0604020202020204" pitchFamily="34" charset="0"/>
              </a:rPr>
              <a:t>Consider </a:t>
            </a:r>
            <a:r>
              <a:rPr lang="en-US" sz="1830" b="1" dirty="0">
                <a:latin typeface="Arial" panose="020B0604020202020204" pitchFamily="34" charset="0"/>
                <a:cs typeface="Arial" panose="020B0604020202020204" pitchFamily="34" charset="0"/>
              </a:rPr>
              <a:t>future </a:t>
            </a:r>
            <a:r>
              <a:rPr lang="en-US" sz="1830" b="1" dirty="0" smtClean="0">
                <a:latin typeface="Arial" panose="020B0604020202020204" pitchFamily="34" charset="0"/>
                <a:cs typeface="Arial" panose="020B0604020202020204" pitchFamily="34" charset="0"/>
              </a:rPr>
              <a:t>improvements / enhancements / developments </a:t>
            </a:r>
            <a:r>
              <a:rPr lang="en-US" sz="1830" dirty="0" smtClean="0">
                <a:latin typeface="Arial" panose="020B0604020202020204" pitchFamily="34" charset="0"/>
                <a:cs typeface="Arial" panose="020B0604020202020204" pitchFamily="34" charset="0"/>
              </a:rPr>
              <a:t>– you will need to make a range (at least 3 fully explained) suggestions on how the solution could be improved, now or in the future, these could include training options, manuals, in product help, making it web based, locking it down, using Macros, automating some of the processes etc. </a:t>
            </a:r>
            <a:endParaRPr lang="en-US" sz="183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8388345"/>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7428" y="1052736"/>
            <a:ext cx="8729042" cy="5170646"/>
          </a:xfrm>
          <a:prstGeom prst="rect">
            <a:avLst/>
          </a:prstGeom>
        </p:spPr>
        <p:txBody>
          <a:bodyPr wrap="square">
            <a:spAutoFit/>
          </a:bodyPr>
          <a:lstStyle/>
          <a:p>
            <a:pPr fontAlgn="auto">
              <a:spcAft>
                <a:spcPts val="0"/>
              </a:spcAft>
              <a:buClr>
                <a:srgbClr val="C00000"/>
              </a:buClr>
            </a:pPr>
            <a:r>
              <a:rPr lang="en-US" sz="3300" b="1" dirty="0">
                <a:solidFill>
                  <a:srgbClr val="FF0000"/>
                </a:solidFill>
              </a:rPr>
              <a:t>P5.1. Task 01 - </a:t>
            </a:r>
            <a:r>
              <a:rPr lang="en-US" sz="3300" dirty="0">
                <a:solidFill>
                  <a:srgbClr val="FF0000"/>
                </a:solidFill>
              </a:rPr>
              <a:t>Create solution based on agreed design.</a:t>
            </a:r>
          </a:p>
          <a:p>
            <a:pPr fontAlgn="auto">
              <a:spcAft>
                <a:spcPts val="0"/>
              </a:spcAft>
              <a:buClr>
                <a:srgbClr val="C00000"/>
              </a:buClr>
            </a:pPr>
            <a:r>
              <a:rPr lang="en-US" sz="3300" b="1" dirty="0" smtClean="0">
                <a:solidFill>
                  <a:srgbClr val="FF0000"/>
                </a:solidFill>
                <a:latin typeface="Arial" panose="020B0604020202020204" pitchFamily="34" charset="0"/>
                <a:cs typeface="Arial" panose="020B0604020202020204" pitchFamily="34" charset="0"/>
              </a:rPr>
              <a:t>M2.1 </a:t>
            </a:r>
            <a:r>
              <a:rPr lang="en-US" sz="3300" b="1" dirty="0">
                <a:solidFill>
                  <a:srgbClr val="FF0000"/>
                </a:solidFill>
                <a:latin typeface="Arial" panose="020B0604020202020204" pitchFamily="34" charset="0"/>
                <a:cs typeface="Arial" panose="020B0604020202020204" pitchFamily="34" charset="0"/>
              </a:rPr>
              <a:t>– Task 02 - </a:t>
            </a:r>
            <a:r>
              <a:rPr lang="en-US" sz="3300" dirty="0">
                <a:solidFill>
                  <a:srgbClr val="FF0000"/>
                </a:solidFill>
                <a:latin typeface="Arial" panose="020B0604020202020204" pitchFamily="34" charset="0"/>
                <a:cs typeface="Arial" panose="020B0604020202020204" pitchFamily="34" charset="0"/>
              </a:rPr>
              <a:t>Test the solution to confirm functionality</a:t>
            </a:r>
          </a:p>
          <a:p>
            <a:pPr fontAlgn="auto">
              <a:spcAft>
                <a:spcPts val="0"/>
              </a:spcAft>
              <a:buClr>
                <a:srgbClr val="C00000"/>
              </a:buClr>
            </a:pPr>
            <a:r>
              <a:rPr lang="en-US" sz="3300" b="1" dirty="0" smtClean="0">
                <a:solidFill>
                  <a:srgbClr val="FF0000"/>
                </a:solidFill>
                <a:latin typeface="Arial" panose="020B0604020202020204" pitchFamily="34" charset="0"/>
                <a:cs typeface="Arial" panose="020B0604020202020204" pitchFamily="34" charset="0"/>
              </a:rPr>
              <a:t>P6.1 </a:t>
            </a:r>
            <a:r>
              <a:rPr lang="en-US" sz="3300" b="1" dirty="0">
                <a:solidFill>
                  <a:srgbClr val="FF0000"/>
                </a:solidFill>
                <a:latin typeface="Arial" panose="020B0604020202020204" pitchFamily="34" charset="0"/>
                <a:cs typeface="Arial" panose="020B0604020202020204" pitchFamily="34" charset="0"/>
              </a:rPr>
              <a:t>- Task 03 – </a:t>
            </a:r>
            <a:r>
              <a:rPr lang="en-US" sz="3300" dirty="0">
                <a:solidFill>
                  <a:srgbClr val="FF0000"/>
                </a:solidFill>
                <a:latin typeface="Arial" panose="020B0604020202020204" pitchFamily="34" charset="0"/>
                <a:cs typeface="Arial" panose="020B0604020202020204" pitchFamily="34" charset="0"/>
              </a:rPr>
              <a:t>Create a questionnaire or arrange feedback from the client on the proposed solution and gather this feedback.</a:t>
            </a:r>
          </a:p>
          <a:p>
            <a:pPr marL="0" indent="0" fontAlgn="auto">
              <a:spcAft>
                <a:spcPts val="0"/>
              </a:spcAft>
              <a:buClr>
                <a:srgbClr val="C00000"/>
              </a:buClr>
              <a:buNone/>
            </a:pPr>
            <a:r>
              <a:rPr lang="en-US" sz="3300" b="1" dirty="0" smtClean="0">
                <a:solidFill>
                  <a:srgbClr val="FF0000"/>
                </a:solidFill>
                <a:latin typeface="Arial" panose="020B0604020202020204" pitchFamily="34" charset="0"/>
                <a:cs typeface="Arial" panose="020B0604020202020204" pitchFamily="34" charset="0"/>
              </a:rPr>
              <a:t>D2.1 </a:t>
            </a:r>
            <a:r>
              <a:rPr lang="en-US" sz="3300" b="1" dirty="0">
                <a:solidFill>
                  <a:srgbClr val="FF0000"/>
                </a:solidFill>
                <a:latin typeface="Arial" panose="020B0604020202020204" pitchFamily="34" charset="0"/>
                <a:cs typeface="Arial" panose="020B0604020202020204" pitchFamily="34" charset="0"/>
              </a:rPr>
              <a:t>– Task 04 – </a:t>
            </a:r>
            <a:r>
              <a:rPr lang="en-US" sz="3300" dirty="0">
                <a:solidFill>
                  <a:srgbClr val="FF0000"/>
                </a:solidFill>
                <a:latin typeface="Arial" panose="020B0604020202020204" pitchFamily="34" charset="0"/>
                <a:cs typeface="Arial" panose="020B0604020202020204" pitchFamily="34" charset="0"/>
              </a:rPr>
              <a:t>Create a report that reviews the effectiveness of the solution in line with the client needs and future considerations.</a:t>
            </a:r>
          </a:p>
        </p:txBody>
      </p:sp>
      <p:sp>
        <p:nvSpPr>
          <p:cNvPr id="14" name="Title 2"/>
          <p:cNvSpPr>
            <a:spLocks noGrp="1"/>
          </p:cNvSpPr>
          <p:nvPr>
            <p:ph type="title"/>
          </p:nvPr>
        </p:nvSpPr>
        <p:spPr>
          <a:xfrm>
            <a:off x="35496" y="44624"/>
            <a:ext cx="7992888" cy="548680"/>
          </a:xfrm>
        </p:spPr>
        <p:txBody>
          <a:bodyPr>
            <a:noAutofit/>
          </a:bodyPr>
          <a:lstStyle/>
          <a:p>
            <a:pPr>
              <a:buClr>
                <a:srgbClr val="C00000"/>
              </a:buClr>
            </a:pPr>
            <a:r>
              <a:rPr lang="en-IE" sz="4000" dirty="0" smtClean="0"/>
              <a:t>LO4 </a:t>
            </a:r>
            <a:r>
              <a:rPr lang="en-IE" sz="4000" dirty="0" smtClean="0"/>
              <a:t>– Assessment Criteria</a:t>
            </a:r>
            <a:endParaRPr lang="en-GB" sz="4000" dirty="0"/>
          </a:p>
        </p:txBody>
      </p:sp>
    </p:spTree>
    <p:extLst>
      <p:ext uri="{BB962C8B-B14F-4D97-AF65-F5344CB8AC3E}">
        <p14:creationId xmlns:p14="http://schemas.microsoft.com/office/powerpoint/2010/main" val="2794140128"/>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4" name="Table 3"/>
          <p:cNvGraphicFramePr>
            <a:graphicFrameLocks noGrp="1"/>
          </p:cNvGraphicFramePr>
          <p:nvPr>
            <p:extLst>
              <p:ext uri="{D42A27DB-BD31-4B8C-83A1-F6EECF244321}">
                <p14:modId xmlns:p14="http://schemas.microsoft.com/office/powerpoint/2010/main" val="1091172379"/>
              </p:ext>
            </p:extLst>
          </p:nvPr>
        </p:nvGraphicFramePr>
        <p:xfrm>
          <a:off x="251520" y="1124744"/>
          <a:ext cx="8640960" cy="5448300"/>
        </p:xfrm>
        <a:graphic>
          <a:graphicData uri="http://schemas.openxmlformats.org/drawingml/2006/table">
            <a:tbl>
              <a:tblPr firstRow="1" bandRow="1">
                <a:tableStyleId>{B301B821-A1FF-4177-AEE7-76D212191A09}</a:tableStyleId>
              </a:tblPr>
              <a:tblGrid>
                <a:gridCol w="1887941"/>
                <a:gridCol w="2432539"/>
                <a:gridCol w="2069474"/>
                <a:gridCol w="2251006"/>
              </a:tblGrid>
              <a:tr h="202312">
                <a:tc>
                  <a:txBody>
                    <a:bodyPr/>
                    <a:lstStyle/>
                    <a:p>
                      <a:pPr algn="ctr"/>
                      <a:r>
                        <a:rPr lang="en-GB" sz="1400" dirty="0" smtClean="0">
                          <a:latin typeface="Arial" panose="020B0604020202020204" pitchFamily="34" charset="0"/>
                          <a:cs typeface="Arial" panose="020B0604020202020204" pitchFamily="34" charset="0"/>
                        </a:rPr>
                        <a:t>The Learner will</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Pass</a:t>
                      </a:r>
                    </a:p>
                    <a:p>
                      <a:pPr algn="l"/>
                      <a:r>
                        <a:rPr lang="en-US" sz="1400" dirty="0" smtClean="0">
                          <a:latin typeface="Arial" panose="020B0604020202020204" pitchFamily="34" charset="0"/>
                          <a:cs typeface="Arial" panose="020B0604020202020204" pitchFamily="34" charset="0"/>
                        </a:rPr>
                        <a:t>The assessment criteria are the pass</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requirements for</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this unit.</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The learner can:</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Merit</a:t>
                      </a:r>
                    </a:p>
                    <a:p>
                      <a:pPr algn="l"/>
                      <a:r>
                        <a:rPr lang="en-US" sz="1400" dirty="0" smtClean="0">
                          <a:latin typeface="Arial" panose="020B0604020202020204" pitchFamily="34" charset="0"/>
                          <a:cs typeface="Arial" panose="020B0604020202020204" pitchFamily="34" charset="0"/>
                        </a:rPr>
                        <a:t>To achieve a merit the</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evidence must show that, in</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addition to the pass criteria,</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the learner is able to:</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Distinction</a:t>
                      </a:r>
                    </a:p>
                    <a:p>
                      <a:pPr algn="l"/>
                      <a:r>
                        <a:rPr lang="en-US" sz="1400" dirty="0" smtClean="0">
                          <a:latin typeface="Arial" panose="020B0604020202020204" pitchFamily="34" charset="0"/>
                          <a:cs typeface="Arial" panose="020B0604020202020204" pitchFamily="34" charset="0"/>
                        </a:rPr>
                        <a:t>To achieve a distinction the evidence must show that, in addition to the pass and merit criteria, the learner is able to:</a:t>
                      </a:r>
                      <a:endParaRPr lang="en-GB" sz="1400" b="0" dirty="0">
                        <a:latin typeface="Arial" panose="020B0604020202020204" pitchFamily="34" charset="0"/>
                        <a:cs typeface="Arial" panose="020B0604020202020204" pitchFamily="34" charset="0"/>
                      </a:endParaRPr>
                    </a:p>
                  </a:txBody>
                  <a:tcPr/>
                </a:tc>
              </a:tr>
              <a:tr h="534294">
                <a:tc>
                  <a:txBody>
                    <a:bodyPr/>
                    <a:lstStyle/>
                    <a:p>
                      <a:r>
                        <a:rPr kumimoji="0" lang="en-US" sz="1400" u="none" strike="noStrike" kern="1200" baseline="0" dirty="0" smtClean="0">
                          <a:latin typeface="Arial" panose="020B0604020202020204" pitchFamily="34" charset="0"/>
                          <a:cs typeface="Arial" panose="020B0604020202020204" pitchFamily="34" charset="0"/>
                        </a:rPr>
                        <a:t>1. Understand the role of the digital</a:t>
                      </a:r>
                    </a:p>
                    <a:p>
                      <a:r>
                        <a:rPr kumimoji="0" lang="en-US" sz="1400" u="none" strike="noStrike" kern="1200" baseline="0" dirty="0" smtClean="0">
                          <a:latin typeface="Arial" panose="020B0604020202020204" pitchFamily="34" charset="0"/>
                          <a:cs typeface="Arial" panose="020B0604020202020204" pitchFamily="34" charset="0"/>
                        </a:rPr>
                        <a:t>Business Practitioner</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P1: Describe how the digital business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practitioner supports business.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822960">
                <a:tc>
                  <a:txBody>
                    <a:bodyPr/>
                    <a:lstStyle/>
                    <a:p>
                      <a:r>
                        <a:rPr kumimoji="0" lang="en-US" sz="1400" u="none" strike="noStrike" kern="1200" baseline="0" dirty="0" smtClean="0">
                          <a:latin typeface="Arial" panose="020B0604020202020204" pitchFamily="34" charset="0"/>
                          <a:cs typeface="Arial" panose="020B0604020202020204" pitchFamily="34" charset="0"/>
                        </a:rPr>
                        <a:t>2. Be able to design solutions to meet 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P2: Design a solution to meet the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identified business need.</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D1: Justify how the design proposal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supports the 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541020">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3. Be able to present</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business solutions to</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stakeholders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P3: Create a prototype of the </a:t>
                      </a:r>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proposed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business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solution.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M1: Modify the design in response to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stakeholder feedback.</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541020">
                <a:tc vMerge="1">
                  <a:txBody>
                    <a:bodyPr/>
                    <a:lstStyle/>
                    <a:p>
                      <a:endParaRPr lang="en-GB"/>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P4: Present the prototype to identified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stakeholders.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endParaRPr lang="en-GB"/>
                    </a:p>
                  </a:txBody>
                  <a:tcPr/>
                </a:tc>
                <a:tc vMerge="1">
                  <a:txBody>
                    <a:bodyPr/>
                    <a:lstStyle/>
                    <a:p>
                      <a:endParaRPr lang="en-GB"/>
                    </a:p>
                  </a:txBody>
                  <a:tcPr/>
                </a:tc>
              </a:tr>
              <a:tr h="0">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4. Be able to use IT</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applications to meet</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P5: Create the proposed business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solution.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M2: Test the solution to confirm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functionality.</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D2: Assess the appropriateness of the</a:t>
                      </a:r>
                    </a:p>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solution to the business need.</a:t>
                      </a:r>
                    </a:p>
                  </a:txBody>
                  <a:tcPr>
                    <a:solidFill>
                      <a:srgbClr val="FFC000"/>
                    </a:solidFill>
                  </a:tcPr>
                </a:tc>
              </a:tr>
              <a:tr h="457200">
                <a:tc vMerge="1">
                  <a:txBody>
                    <a:bodyPr/>
                    <a:lstStyle/>
                    <a:p>
                      <a:endParaRPr lang="en-GB"/>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P6: Gather feedback from stakeholders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of the proposed solution.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4081539807"/>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02088"/>
            <a:ext cx="8712968" cy="5909310"/>
          </a:xfrm>
          <a:prstGeom prst="rect">
            <a:avLst/>
          </a:prstGeom>
        </p:spPr>
        <p:txBody>
          <a:bodyPr wrap="square">
            <a:spAutoFit/>
          </a:bodyPr>
          <a:lstStyle/>
          <a:p>
            <a:r>
              <a:rPr lang="en-US" sz="1760" b="1" dirty="0" smtClean="0"/>
              <a:t>P5 - </a:t>
            </a:r>
            <a:r>
              <a:rPr lang="en-US" sz="1760" dirty="0"/>
              <a:t>The learner must create the proposed business solution. The evidence would be the actual created solution which may be paper-based or electronic.</a:t>
            </a:r>
          </a:p>
          <a:p>
            <a:r>
              <a:rPr lang="en-US" sz="1760" b="1" dirty="0" smtClean="0"/>
              <a:t>M2 -</a:t>
            </a:r>
            <a:r>
              <a:rPr lang="en-US" sz="1760" dirty="0" smtClean="0"/>
              <a:t> </a:t>
            </a:r>
            <a:r>
              <a:rPr lang="en-US" sz="1760" dirty="0"/>
              <a:t>The learner is required to test the solution to confirm functionality. It is therefore expected that the learner would create a test plan which provides </a:t>
            </a:r>
            <a:r>
              <a:rPr lang="en-US" sz="1760" dirty="0" smtClean="0"/>
              <a:t>the following </a:t>
            </a:r>
            <a:r>
              <a:rPr lang="en-US" sz="1760" dirty="0"/>
              <a:t>information: test number, what is being tested, expected results, actual results, errors that arise, steps taken to resolve errors and retest no. It </a:t>
            </a:r>
            <a:r>
              <a:rPr lang="en-US" sz="1760" dirty="0" smtClean="0"/>
              <a:t>is important </a:t>
            </a:r>
            <a:r>
              <a:rPr lang="en-US" sz="1760" dirty="0"/>
              <a:t>that the tests are meaningful and result in the testing of the functionality of the proposed solution. This has nothing to do with spell checking, etc.</a:t>
            </a:r>
          </a:p>
          <a:p>
            <a:r>
              <a:rPr lang="en-US" sz="1760" dirty="0"/>
              <a:t>Ideally, the test should be conducted with the learner using data made available by the ‘business’ from the scenario.</a:t>
            </a:r>
          </a:p>
          <a:p>
            <a:r>
              <a:rPr lang="en-US" sz="1760" b="1" dirty="0" smtClean="0"/>
              <a:t>P6 -</a:t>
            </a:r>
            <a:r>
              <a:rPr lang="en-US" sz="1760" dirty="0" smtClean="0"/>
              <a:t> </a:t>
            </a:r>
            <a:r>
              <a:rPr lang="en-US" sz="1760" dirty="0"/>
              <a:t>The learner is required to gather feedback from the stakeholders of </a:t>
            </a:r>
            <a:r>
              <a:rPr lang="en-US" sz="1760" dirty="0" smtClean="0"/>
              <a:t>the proposed </a:t>
            </a:r>
            <a:r>
              <a:rPr lang="en-US" sz="1760" dirty="0"/>
              <a:t>solution (this is the stakeholder’s second review of the </a:t>
            </a:r>
            <a:r>
              <a:rPr lang="en-US" sz="1760" dirty="0" smtClean="0"/>
              <a:t>proposed solution </a:t>
            </a:r>
            <a:r>
              <a:rPr lang="en-US" sz="1760" dirty="0"/>
              <a:t>after the agreed changes have been made). The feedback could take the form of questionnaires completed by the stakeholder(s), a video or </a:t>
            </a:r>
            <a:r>
              <a:rPr lang="en-US" sz="1760" dirty="0" smtClean="0"/>
              <a:t>audio recording </a:t>
            </a:r>
            <a:r>
              <a:rPr lang="en-US" sz="1760" dirty="0"/>
              <a:t>of the stakeholder(s) providing the feedback.</a:t>
            </a:r>
          </a:p>
          <a:p>
            <a:r>
              <a:rPr lang="en-US" sz="1760" b="1" dirty="0" smtClean="0"/>
              <a:t>D2 -</a:t>
            </a:r>
            <a:r>
              <a:rPr lang="en-US" sz="1760" dirty="0" smtClean="0"/>
              <a:t> </a:t>
            </a:r>
            <a:r>
              <a:rPr lang="en-US" sz="1760" dirty="0"/>
              <a:t>The learner is required to assess the appropriateness of the solution to the business need. The assessment will require the learner to offer a </a:t>
            </a:r>
            <a:r>
              <a:rPr lang="en-US" sz="1760" dirty="0" smtClean="0"/>
              <a:t>reasoned judgement </a:t>
            </a:r>
            <a:r>
              <a:rPr lang="en-US" sz="1760" dirty="0"/>
              <a:t>of the standard/quality of situation/skills informed by relevant facts. </a:t>
            </a:r>
            <a:r>
              <a:rPr lang="en-US" sz="1760" dirty="0" smtClean="0"/>
              <a:t>They should </a:t>
            </a:r>
            <a:r>
              <a:rPr lang="en-US" sz="1760" dirty="0"/>
              <a:t>refer back to the original business requirements to consider </a:t>
            </a:r>
            <a:r>
              <a:rPr lang="en-US" sz="1760" dirty="0" smtClean="0"/>
              <a:t>how the </a:t>
            </a:r>
            <a:r>
              <a:rPr lang="en-US" sz="1760" dirty="0"/>
              <a:t>solution meets the need of the identified business. The evidence could take the form of a report, a presentation with detailed speaker notes or </a:t>
            </a:r>
            <a:r>
              <a:rPr lang="en-US" sz="1760" dirty="0" smtClean="0"/>
              <a:t>an audio/visual </a:t>
            </a:r>
            <a:r>
              <a:rPr lang="en-US" sz="1760" dirty="0"/>
              <a:t>presentation.</a:t>
            </a:r>
            <a:endParaRPr lang="en-GB" sz="1760" dirty="0" smtClean="0">
              <a:latin typeface="Arial" panose="020B0604020202020204" pitchFamily="34" charset="0"/>
              <a:cs typeface="Arial" panose="020B0604020202020204" pitchFamily="34" charset="0"/>
            </a:endParaRPr>
          </a:p>
        </p:txBody>
      </p:sp>
      <p:sp>
        <p:nvSpPr>
          <p:cNvPr id="6" name="Title 1"/>
          <p:cNvSpPr txBox="1">
            <a:spLocks/>
          </p:cNvSpPr>
          <p:nvPr/>
        </p:nvSpPr>
        <p:spPr>
          <a:xfrm>
            <a:off x="35496" y="0"/>
            <a:ext cx="7704856"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800" dirty="0"/>
              <a:t>Assessment Criterion </a:t>
            </a:r>
            <a:r>
              <a:rPr lang="en-GB" sz="3800" dirty="0" smtClean="0"/>
              <a:t>P5, M2, P2, D2</a:t>
            </a:r>
            <a:endParaRPr lang="en-GB" sz="3800" dirty="0"/>
          </a:p>
        </p:txBody>
      </p:sp>
    </p:spTree>
    <p:extLst>
      <p:ext uri="{BB962C8B-B14F-4D97-AF65-F5344CB8AC3E}">
        <p14:creationId xmlns:p14="http://schemas.microsoft.com/office/powerpoint/2010/main" val="1435218416"/>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391864771"/>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6075">
                <a:tc>
                  <a:txBody>
                    <a:bodyPr/>
                    <a:lstStyle/>
                    <a:p>
                      <a:pPr>
                        <a:spcAft>
                          <a:spcPts val="0"/>
                        </a:spcAft>
                      </a:pPr>
                      <a:endParaRPr lang="en-GB" sz="143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30549">
                <a:tc>
                  <a:txBody>
                    <a:bodyPr/>
                    <a:lstStyle/>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Why do teachers do registers each lesson</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What happens if my attendance drops below 95%. Who will know?</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What Management System does my school have</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Can I see my own grades</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How much data is automated and how much needs to be typed.</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3997"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46341"/>
            <a:ext cx="7056784" cy="5447645"/>
          </a:xfrm>
          <a:prstGeom prst="rect">
            <a:avLst/>
          </a:prstGeom>
        </p:spPr>
        <p:txBody>
          <a:bodyPr wrap="square">
            <a:spAutoFit/>
          </a:bodyPr>
          <a:lstStyle/>
          <a:p>
            <a:r>
              <a:rPr lang="en-US" sz="2900" dirty="0" smtClean="0"/>
              <a:t>4.1 - Create </a:t>
            </a:r>
            <a:r>
              <a:rPr lang="en-US" sz="2900" dirty="0"/>
              <a:t>solution based on agreed design</a:t>
            </a:r>
          </a:p>
          <a:p>
            <a:r>
              <a:rPr lang="en-US" sz="2900" dirty="0"/>
              <a:t>4.2</a:t>
            </a:r>
            <a:r>
              <a:rPr lang="en-US" sz="2900" dirty="0" smtClean="0"/>
              <a:t>. - Test </a:t>
            </a:r>
            <a:r>
              <a:rPr lang="en-US" sz="2900" dirty="0"/>
              <a:t>the solution, i.e.:</a:t>
            </a:r>
          </a:p>
          <a:p>
            <a:pPr marL="457200" indent="-457200">
              <a:buFont typeface="Wingdings" panose="05000000000000000000" pitchFamily="2" charset="2"/>
              <a:buChar char="§"/>
            </a:pPr>
            <a:r>
              <a:rPr lang="en-US" sz="2900" dirty="0" smtClean="0"/>
              <a:t>actual </a:t>
            </a:r>
            <a:r>
              <a:rPr lang="en-US" sz="2900" dirty="0"/>
              <a:t>results compared to expected results of </a:t>
            </a:r>
            <a:r>
              <a:rPr lang="en-US" sz="2900" dirty="0" smtClean="0"/>
              <a:t>implementing </a:t>
            </a:r>
            <a:r>
              <a:rPr lang="en-GB" sz="2900" dirty="0" smtClean="0"/>
              <a:t>the </a:t>
            </a:r>
            <a:r>
              <a:rPr lang="en-GB" sz="2900" dirty="0"/>
              <a:t>solution</a:t>
            </a:r>
          </a:p>
          <a:p>
            <a:r>
              <a:rPr lang="en-US" sz="2900" dirty="0" smtClean="0"/>
              <a:t>4.3 - Gather </a:t>
            </a:r>
            <a:r>
              <a:rPr lang="en-US" sz="2900" dirty="0"/>
              <a:t>feedback from stakeholders.</a:t>
            </a:r>
          </a:p>
          <a:p>
            <a:r>
              <a:rPr lang="en-US" sz="2900" dirty="0" smtClean="0"/>
              <a:t>4.4 - Review </a:t>
            </a:r>
            <a:r>
              <a:rPr lang="en-US" sz="2900" dirty="0"/>
              <a:t>the effectiveness of the solution. i.e.</a:t>
            </a:r>
          </a:p>
          <a:p>
            <a:pPr marL="457200" indent="-457200">
              <a:buFont typeface="Wingdings" panose="05000000000000000000" pitchFamily="2" charset="2"/>
              <a:buChar char="§"/>
            </a:pPr>
            <a:r>
              <a:rPr lang="en-GB" sz="2900" dirty="0" smtClean="0"/>
              <a:t>analyse </a:t>
            </a:r>
            <a:r>
              <a:rPr lang="en-GB" sz="2900" dirty="0"/>
              <a:t>feedback from stakeholders</a:t>
            </a:r>
          </a:p>
          <a:p>
            <a:pPr marL="457200" indent="-457200">
              <a:buFont typeface="Wingdings" panose="05000000000000000000" pitchFamily="2" charset="2"/>
              <a:buChar char="§"/>
            </a:pPr>
            <a:r>
              <a:rPr lang="en-GB" sz="2900" dirty="0" smtClean="0"/>
              <a:t>review </a:t>
            </a:r>
            <a:r>
              <a:rPr lang="en-GB" sz="2900" dirty="0"/>
              <a:t>against stakeholder needs</a:t>
            </a:r>
          </a:p>
          <a:p>
            <a:pPr marL="457200" indent="-457200">
              <a:buFont typeface="Wingdings" panose="05000000000000000000" pitchFamily="2" charset="2"/>
              <a:buChar char="§"/>
            </a:pPr>
            <a:r>
              <a:rPr lang="en-GB" sz="2900" dirty="0" smtClean="0"/>
              <a:t>consider future improvements/ enhancements/ developments</a:t>
            </a:r>
            <a:endParaRPr lang="en-US" sz="290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LO4 - Assessment Criterion</a:t>
            </a:r>
            <a:endParaRPr lang="en-GB" sz="4000" dirty="0" smtClean="0"/>
          </a:p>
        </p:txBody>
      </p:sp>
    </p:spTree>
    <p:extLst>
      <p:ext uri="{BB962C8B-B14F-4D97-AF65-F5344CB8AC3E}">
        <p14:creationId xmlns:p14="http://schemas.microsoft.com/office/powerpoint/2010/main" val="3879954790"/>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391864771"/>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6075">
                <a:tc>
                  <a:txBody>
                    <a:bodyPr/>
                    <a:lstStyle/>
                    <a:p>
                      <a:pPr>
                        <a:spcAft>
                          <a:spcPts val="0"/>
                        </a:spcAft>
                      </a:pPr>
                      <a:endParaRPr lang="en-GB" sz="143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30549">
                <a:tc>
                  <a:txBody>
                    <a:bodyPr/>
                    <a:lstStyle/>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Why do teachers do registers each lesson</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What happens if my attendance drops below 95%. Who will know?</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What Management System does my school have</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Can I see my own grades</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How much data is automated and how much needs to be typed.</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3997"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46341"/>
            <a:ext cx="7056784" cy="5632311"/>
          </a:xfrm>
          <a:prstGeom prst="rect">
            <a:avLst/>
          </a:prstGeom>
        </p:spPr>
        <p:txBody>
          <a:bodyPr wrap="square">
            <a:spAutoFit/>
          </a:bodyPr>
          <a:lstStyle/>
          <a:p>
            <a:r>
              <a:rPr lang="en-US" sz="1200" dirty="0"/>
              <a:t>IT applications are commonly found in businesses. Digital practitioners play an important role in supporting businesses. You will design and create a business solution in conjunction with a stakeholder. </a:t>
            </a:r>
          </a:p>
          <a:p>
            <a:r>
              <a:rPr lang="en-GB" sz="1200" b="1" dirty="0"/>
              <a:t>Progress Solutions for Business </a:t>
            </a:r>
            <a:endParaRPr lang="en-GB" sz="1200" dirty="0"/>
          </a:p>
          <a:p>
            <a:r>
              <a:rPr lang="en-US" sz="1200" dirty="0"/>
              <a:t>Progress Solutions for Business is an existing organisation that offers administration services for businesses and organisations, as well as creating business solutions. The staff consists of: </a:t>
            </a:r>
          </a:p>
          <a:p>
            <a:r>
              <a:rPr lang="en-US" sz="1200" dirty="0"/>
              <a:t>• a manager who has overall control of the organisation and also markets Progress Solutions for Business to external clients; </a:t>
            </a:r>
          </a:p>
          <a:p>
            <a:r>
              <a:rPr lang="en-US" sz="1200" dirty="0"/>
              <a:t>• a supervisor who oversees the work of the administrative staff; </a:t>
            </a:r>
          </a:p>
          <a:p>
            <a:r>
              <a:rPr lang="en-US" sz="1200" dirty="0"/>
              <a:t>• six administrative staff who provide the administration services. </a:t>
            </a:r>
          </a:p>
          <a:p>
            <a:endParaRPr lang="en-GB" sz="1200" dirty="0"/>
          </a:p>
          <a:p>
            <a:r>
              <a:rPr lang="en-US" sz="1200" dirty="0"/>
              <a:t>It provides the following services: </a:t>
            </a:r>
          </a:p>
          <a:p>
            <a:r>
              <a:rPr lang="en-US" sz="1200" dirty="0"/>
              <a:t>• word processing of reports and letters; </a:t>
            </a:r>
          </a:p>
          <a:p>
            <a:r>
              <a:rPr lang="en-US" sz="1200" dirty="0"/>
              <a:t>• production of leaflets and brochures with graphical images; </a:t>
            </a:r>
          </a:p>
          <a:p>
            <a:r>
              <a:rPr lang="en-US" sz="1200" dirty="0"/>
              <a:t>• creation of presentations which could include graphical images, video and audio clips and animations; </a:t>
            </a:r>
          </a:p>
          <a:p>
            <a:r>
              <a:rPr lang="en-GB" sz="1200" dirty="0"/>
              <a:t>• spreadsheet solutions; </a:t>
            </a:r>
          </a:p>
          <a:p>
            <a:r>
              <a:rPr lang="en-GB" sz="1200" dirty="0"/>
              <a:t>• database solutions; </a:t>
            </a:r>
          </a:p>
          <a:p>
            <a:r>
              <a:rPr lang="en-GB" sz="1200" dirty="0"/>
              <a:t>• website creations; </a:t>
            </a:r>
          </a:p>
          <a:p>
            <a:r>
              <a:rPr lang="en-GB" sz="1200" dirty="0"/>
              <a:t>• social media consultancy; </a:t>
            </a:r>
          </a:p>
          <a:p>
            <a:r>
              <a:rPr lang="en-GB" sz="1200" dirty="0"/>
              <a:t>• business IT applications. </a:t>
            </a:r>
          </a:p>
          <a:p>
            <a:endParaRPr lang="en-GB" sz="1200" dirty="0"/>
          </a:p>
          <a:p>
            <a:r>
              <a:rPr lang="en-US" sz="1200" dirty="0"/>
              <a:t>A client, Westwood Recruitment Services (WRS), is an employment agency which specialises in providing staff for the hospitality industry. The agency has vetted the CVs supplied to them by applicants to match these with a potential job role e.g. chef. When an employer has a vacancy for a job such as a chef, WRS will let applicants know about the job role and find out if they wish to be interviewed for the position. WRS will set a closing date, and after the closing date it will arrange interviews for all the applicants interested in the post, sending them a letter inviting them for interview. The letter will inform the applicant about the location, date and time of the interview, as well as any other key details that may be relevant. </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Unit 05 - Scenario</a:t>
            </a:r>
            <a:endParaRPr lang="en-GB" sz="4000" dirty="0" smtClean="0"/>
          </a:p>
        </p:txBody>
      </p:sp>
    </p:spTree>
    <p:extLst>
      <p:ext uri="{BB962C8B-B14F-4D97-AF65-F5344CB8AC3E}">
        <p14:creationId xmlns:p14="http://schemas.microsoft.com/office/powerpoint/2010/main" val="2248538200"/>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8712968" cy="4832092"/>
          </a:xfrm>
          <a:prstGeom prst="rect">
            <a:avLst/>
          </a:prstGeom>
        </p:spPr>
        <p:txBody>
          <a:bodyPr wrap="square">
            <a:spAutoFit/>
          </a:bodyPr>
          <a:lstStyle/>
          <a:p>
            <a:r>
              <a:rPr lang="en-US" sz="2800" b="1" dirty="0"/>
              <a:t>Learning Outcome 4: </a:t>
            </a:r>
            <a:r>
              <a:rPr lang="en-US" sz="2800" dirty="0"/>
              <a:t>Be able to use IT applications to meet business needs. </a:t>
            </a:r>
          </a:p>
          <a:p>
            <a:r>
              <a:rPr lang="en-US" sz="2800" dirty="0"/>
              <a:t>Your task is to: create the solution for Westwood Recruitment Services (WRS). This will be the updated version based on the feedback you obtained in Task 3. You will then test the solution to make sure that it works properly. You will get feedback about the solution you have produced from the representative for WRS (this might be your tutor) and then assess how appropriate the solution is that you have created, in terms of meeting the business needs of WRS. </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LO4 – Learning Outcome</a:t>
            </a:r>
            <a:endParaRPr lang="en-GB" sz="4000" dirty="0" smtClean="0"/>
          </a:p>
        </p:txBody>
      </p:sp>
    </p:spTree>
    <p:extLst>
      <p:ext uri="{BB962C8B-B14F-4D97-AF65-F5344CB8AC3E}">
        <p14:creationId xmlns:p14="http://schemas.microsoft.com/office/powerpoint/2010/main" val="3252868700"/>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LO4 – Learning Outcome</a:t>
            </a:r>
            <a:endParaRPr lang="en-GB" sz="4000" dirty="0" smtClean="0"/>
          </a:p>
        </p:txBody>
      </p:sp>
      <p:graphicFrame>
        <p:nvGraphicFramePr>
          <p:cNvPr id="7" name="Table 6"/>
          <p:cNvGraphicFramePr>
            <a:graphicFrameLocks noGrp="1"/>
          </p:cNvGraphicFramePr>
          <p:nvPr>
            <p:extLst>
              <p:ext uri="{D42A27DB-BD31-4B8C-83A1-F6EECF244321}">
                <p14:modId xmlns:p14="http://schemas.microsoft.com/office/powerpoint/2010/main" val="4225933976"/>
              </p:ext>
            </p:extLst>
          </p:nvPr>
        </p:nvGraphicFramePr>
        <p:xfrm>
          <a:off x="237838" y="1052737"/>
          <a:ext cx="8654642" cy="5568586"/>
        </p:xfrm>
        <a:graphic>
          <a:graphicData uri="http://schemas.openxmlformats.org/drawingml/2006/table">
            <a:tbl>
              <a:tblPr firstRow="1" bandRow="1">
                <a:tableStyleId>{5C22544A-7EE6-4342-B048-85BDC9FD1C3A}</a:tableStyleId>
              </a:tblPr>
              <a:tblGrid>
                <a:gridCol w="3485383"/>
                <a:gridCol w="2000907"/>
                <a:gridCol w="3168352"/>
              </a:tblGrid>
              <a:tr h="360444">
                <a:tc>
                  <a:txBody>
                    <a:bodyPr/>
                    <a:lstStyle/>
                    <a:p>
                      <a:r>
                        <a:rPr lang="en-GB" sz="1230" dirty="0" smtClean="0">
                          <a:latin typeface="Arial" panose="020B0604020202020204" pitchFamily="34" charset="0"/>
                          <a:cs typeface="Arial" panose="020B0604020202020204" pitchFamily="34" charset="0"/>
                        </a:rPr>
                        <a:t>Pass</a:t>
                      </a:r>
                      <a:endParaRPr lang="en-GB" sz="1230" dirty="0">
                        <a:latin typeface="Arial" panose="020B0604020202020204" pitchFamily="34" charset="0"/>
                        <a:cs typeface="Arial" panose="020B0604020202020204" pitchFamily="34" charset="0"/>
                      </a:endParaRPr>
                    </a:p>
                  </a:txBody>
                  <a:tcPr/>
                </a:tc>
                <a:tc>
                  <a:txBody>
                    <a:bodyPr/>
                    <a:lstStyle/>
                    <a:p>
                      <a:r>
                        <a:rPr lang="en-GB" sz="1230" dirty="0" smtClean="0">
                          <a:latin typeface="Arial" panose="020B0604020202020204" pitchFamily="34" charset="0"/>
                          <a:cs typeface="Arial" panose="020B0604020202020204" pitchFamily="34" charset="0"/>
                        </a:rPr>
                        <a:t>Merit</a:t>
                      </a:r>
                      <a:endParaRPr lang="en-GB" sz="1230" dirty="0">
                        <a:latin typeface="Arial" panose="020B0604020202020204" pitchFamily="34" charset="0"/>
                        <a:cs typeface="Arial" panose="020B0604020202020204" pitchFamily="34" charset="0"/>
                      </a:endParaRPr>
                    </a:p>
                  </a:txBody>
                  <a:tcPr/>
                </a:tc>
                <a:tc>
                  <a:txBody>
                    <a:bodyPr/>
                    <a:lstStyle/>
                    <a:p>
                      <a:r>
                        <a:rPr lang="en-GB" sz="1230" dirty="0" smtClean="0">
                          <a:latin typeface="Arial" panose="020B0604020202020204" pitchFamily="34" charset="0"/>
                          <a:cs typeface="Arial" panose="020B0604020202020204" pitchFamily="34" charset="0"/>
                        </a:rPr>
                        <a:t>Distinction</a:t>
                      </a:r>
                      <a:endParaRPr lang="en-GB" sz="1230" dirty="0">
                        <a:latin typeface="Arial" panose="020B0604020202020204" pitchFamily="34" charset="0"/>
                        <a:cs typeface="Arial" panose="020B0604020202020204" pitchFamily="34" charset="0"/>
                      </a:endParaRPr>
                    </a:p>
                  </a:txBody>
                  <a:tcPr/>
                </a:tc>
              </a:tr>
              <a:tr h="454359">
                <a:tc>
                  <a:txBody>
                    <a:bodyPr/>
                    <a:lstStyle/>
                    <a:p>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P5: Create the proposed business solution </a:t>
                      </a:r>
                      <a:endPar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M2: Test the solution to confirm functionality</a:t>
                      </a:r>
                    </a:p>
                  </a:txBody>
                  <a:tcPr/>
                </a:tc>
                <a:tc>
                  <a:txBody>
                    <a:bodyPr/>
                    <a:lstStyle/>
                    <a:p>
                      <a:r>
                        <a:rPr lang="en-US" sz="1230" dirty="0" smtClean="0">
                          <a:latin typeface="Arial" panose="020B0604020202020204" pitchFamily="34" charset="0"/>
                          <a:cs typeface="Arial" panose="020B0604020202020204" pitchFamily="34" charset="0"/>
                        </a:rPr>
                        <a:t>D1: Justify how the design proposal supports the business needs</a:t>
                      </a:r>
                      <a:endParaRPr lang="en-GB" sz="1230" dirty="0">
                        <a:latin typeface="Arial" panose="020B0604020202020204" pitchFamily="34" charset="0"/>
                        <a:cs typeface="Arial" panose="020B0604020202020204" pitchFamily="34" charset="0"/>
                      </a:endParaRPr>
                    </a:p>
                  </a:txBody>
                  <a:tcPr/>
                </a:tc>
              </a:tr>
              <a:tr h="454359">
                <a:tc>
                  <a:txBody>
                    <a:bodyPr/>
                    <a:lstStyle/>
                    <a:p>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P6: Gather feedback from stakeholders of the proposed solution</a:t>
                      </a:r>
                      <a:endPar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lang="en-US" sz="1230" dirty="0" smtClean="0">
                          <a:latin typeface="Arial" panose="020B0604020202020204" pitchFamily="34" charset="0"/>
                          <a:cs typeface="Arial" panose="020B0604020202020204" pitchFamily="34" charset="0"/>
                        </a:rPr>
                        <a:t>D2: Assess the appropriateness of the solution to the business need</a:t>
                      </a:r>
                      <a:endParaRPr lang="en-GB" sz="1230" dirty="0">
                        <a:latin typeface="Arial" panose="020B0604020202020204" pitchFamily="34" charset="0"/>
                        <a:cs typeface="Arial" panose="020B0604020202020204" pitchFamily="34" charset="0"/>
                      </a:endParaRPr>
                    </a:p>
                  </a:txBody>
                  <a:tcPr/>
                </a:tc>
              </a:tr>
              <a:tr h="360444">
                <a:tc gridSpan="3">
                  <a:txBody>
                    <a:bodyPr/>
                    <a:lstStyle/>
                    <a:p>
                      <a:r>
                        <a:rPr lang="en-GB" sz="1230" b="1" dirty="0" smtClean="0">
                          <a:latin typeface="Arial" panose="020B0604020202020204" pitchFamily="34" charset="0"/>
                          <a:cs typeface="Arial" panose="020B0604020202020204" pitchFamily="34" charset="0"/>
                        </a:rPr>
                        <a:t>Evidence</a:t>
                      </a:r>
                      <a:endParaRPr lang="en-GB" sz="1230" b="1" dirty="0">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r>
              <a:tr h="3915010">
                <a:tc gridSpan="3">
                  <a:txBody>
                    <a:bodyPr/>
                    <a:lstStyle/>
                    <a:p>
                      <a:r>
                        <a:rPr kumimoji="0" lang="en-US" sz="1230" b="1" i="0" u="none" strike="noStrike" kern="1200" baseline="0" dirty="0" smtClean="0">
                          <a:solidFill>
                            <a:schemeClr val="dk1"/>
                          </a:solidFill>
                          <a:latin typeface="Arial" panose="020B0604020202020204" pitchFamily="34" charset="0"/>
                          <a:ea typeface="+mn-ea"/>
                          <a:cs typeface="Arial" panose="020B0604020202020204" pitchFamily="34" charset="0"/>
                        </a:rPr>
                        <a:t>The actual electronic created solution.</a:t>
                      </a:r>
                    </a:p>
                    <a:p>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This must include:</a:t>
                      </a:r>
                    </a:p>
                    <a:p>
                      <a:pPr marL="285750" indent="-285750">
                        <a:buFont typeface="Wingdings" panose="05000000000000000000" pitchFamily="2" charset="2"/>
                        <a:buChar char="§"/>
                      </a:pPr>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the data used i.e. stored in the solution;</a:t>
                      </a:r>
                    </a:p>
                    <a:p>
                      <a:pPr marL="285750" indent="-285750">
                        <a:buFont typeface="Wingdings" panose="05000000000000000000" pitchFamily="2" charset="2"/>
                        <a:buChar char="§"/>
                      </a:pPr>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examples of output from the solution.</a:t>
                      </a:r>
                    </a:p>
                    <a:p>
                      <a:r>
                        <a:rPr kumimoji="0" lang="en-US" sz="1230" b="1" i="0" u="none" strike="noStrike" kern="1200" baseline="0" dirty="0" smtClean="0">
                          <a:solidFill>
                            <a:schemeClr val="dk1"/>
                          </a:solidFill>
                          <a:latin typeface="Arial" panose="020B0604020202020204" pitchFamily="34" charset="0"/>
                          <a:ea typeface="+mn-ea"/>
                          <a:cs typeface="Arial" panose="020B0604020202020204" pitchFamily="34" charset="0"/>
                        </a:rPr>
                        <a:t>Testing the solution.</a:t>
                      </a:r>
                    </a:p>
                    <a:p>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This should include a test plan:</a:t>
                      </a:r>
                    </a:p>
                    <a:p>
                      <a:pPr marL="285750" indent="-285750">
                        <a:buFont typeface="Wingdings" panose="05000000000000000000" pitchFamily="2" charset="2"/>
                        <a:buChar char="§"/>
                      </a:pPr>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what is being tested;</a:t>
                      </a:r>
                    </a:p>
                    <a:p>
                      <a:pPr marL="285750" indent="-285750">
                        <a:buFont typeface="Wingdings" panose="05000000000000000000" pitchFamily="2" charset="2"/>
                        <a:buChar char="§"/>
                      </a:pPr>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the expected result of each test;</a:t>
                      </a:r>
                    </a:p>
                    <a:p>
                      <a:pPr marL="285750" indent="-285750">
                        <a:buFont typeface="Wingdings" panose="05000000000000000000" pitchFamily="2" charset="2"/>
                        <a:buChar char="§"/>
                      </a:pPr>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the actual result of each test;</a:t>
                      </a:r>
                    </a:p>
                    <a:p>
                      <a:pPr marL="285750" indent="-285750">
                        <a:buFont typeface="Wingdings" panose="05000000000000000000" pitchFamily="2" charset="2"/>
                        <a:buChar char="§"/>
                      </a:pPr>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steps taken to resolve any errors;</a:t>
                      </a:r>
                    </a:p>
                    <a:p>
                      <a:pPr marL="285750" indent="-285750">
                        <a:buFont typeface="Wingdings" panose="05000000000000000000" pitchFamily="2" charset="2"/>
                        <a:buChar char="§"/>
                      </a:pPr>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evidence of retesting where errors had occurred.</a:t>
                      </a:r>
                    </a:p>
                    <a:p>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The test plan must test the functionality of the solution.</a:t>
                      </a:r>
                    </a:p>
                    <a:p>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Feedback in the form of questionnaires completed by the stakeholder(s), or a video or audio recording of the stakeholder(s) providing the feedback.</a:t>
                      </a:r>
                    </a:p>
                    <a:p>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Feedback provided by the stakeholder of the proposed solution (i.e. the second review after the agreed changes (in Task 3) were made)).</a:t>
                      </a:r>
                    </a:p>
                    <a:p>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A report or a presentation with detailed speaker notes or an audio/visual presentation.</a:t>
                      </a:r>
                    </a:p>
                    <a:p>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This must include:</a:t>
                      </a:r>
                    </a:p>
                    <a:p>
                      <a:pPr marL="185738" indent="-185738">
                        <a:buFont typeface="Wingdings" panose="05000000000000000000" pitchFamily="2" charset="2"/>
                        <a:buChar char="§"/>
                      </a:pPr>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a judgement of the quality of the solution;</a:t>
                      </a:r>
                    </a:p>
                    <a:p>
                      <a:pPr marL="185738" indent="-185738">
                        <a:buFont typeface="Wingdings" panose="05000000000000000000" pitchFamily="2" charset="2"/>
                        <a:buChar char="§"/>
                      </a:pPr>
                      <a:r>
                        <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rPr>
                        <a:t>a review of the original requirements to consider how the solution you have created meets the business needs of WRS.</a:t>
                      </a:r>
                      <a:endParaRPr kumimoji="0" lang="en-US" sz="123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r>
            </a:tbl>
          </a:graphicData>
        </a:graphic>
      </p:graphicFrame>
    </p:spTree>
    <p:extLst>
      <p:ext uri="{BB962C8B-B14F-4D97-AF65-F5344CB8AC3E}">
        <p14:creationId xmlns:p14="http://schemas.microsoft.com/office/powerpoint/2010/main" val="1761652976"/>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8712968" cy="5586145"/>
          </a:xfrm>
          <a:prstGeom prst="rect">
            <a:avLst/>
          </a:prstGeom>
        </p:spPr>
        <p:txBody>
          <a:bodyPr wrap="square">
            <a:spAutoFit/>
          </a:bodyPr>
          <a:lstStyle/>
          <a:p>
            <a:pPr marL="457200" indent="-457200">
              <a:buClr>
                <a:srgbClr val="C00000"/>
              </a:buClr>
              <a:buSzPct val="68000"/>
              <a:buFont typeface="Arial" panose="020B0604020202020204" pitchFamily="34" charset="0"/>
              <a:buChar char="►"/>
            </a:pPr>
            <a:r>
              <a:rPr lang="en-US" sz="1700" dirty="0" smtClean="0"/>
              <a:t>For </a:t>
            </a:r>
            <a:r>
              <a:rPr lang="en-US" sz="1700" b="1" dirty="0" smtClean="0"/>
              <a:t>P5</a:t>
            </a:r>
            <a:r>
              <a:rPr lang="en-US" sz="1700" dirty="0" smtClean="0"/>
              <a:t> you need to create the solution to the scenario in as best a possible way as you can. It does not need to work perfectly but does need to achieve the basic components of the scenario which are:</a:t>
            </a:r>
          </a:p>
          <a:p>
            <a:pPr marL="742950" lvl="1" indent="-285750">
              <a:buClr>
                <a:srgbClr val="C00000"/>
              </a:buClr>
              <a:buSzPct val="100000"/>
              <a:buFont typeface="Wingdings" panose="05000000000000000000" pitchFamily="2" charset="2"/>
              <a:buChar char="§"/>
            </a:pPr>
            <a:r>
              <a:rPr lang="en-US" sz="1700" dirty="0"/>
              <a:t>The agency has vetted the CVs supplied to them by applicants to match these with a potential job role e.g. chef. </a:t>
            </a:r>
          </a:p>
          <a:p>
            <a:pPr marL="742950" lvl="1" indent="-285750">
              <a:buClr>
                <a:srgbClr val="C00000"/>
              </a:buClr>
              <a:buSzPct val="100000"/>
              <a:buFont typeface="Wingdings" panose="05000000000000000000" pitchFamily="2" charset="2"/>
              <a:buChar char="§"/>
            </a:pPr>
            <a:r>
              <a:rPr lang="en-US" sz="1700" dirty="0"/>
              <a:t>When an employer has a vacancy for a job such as a chef, WRS will let applicants know about the job role and find out if they wish to be interviewed for the position. </a:t>
            </a:r>
          </a:p>
          <a:p>
            <a:pPr marL="742950" lvl="1" indent="-285750">
              <a:buClr>
                <a:srgbClr val="C00000"/>
              </a:buClr>
              <a:buSzPct val="100000"/>
              <a:buFont typeface="Wingdings" panose="05000000000000000000" pitchFamily="2" charset="2"/>
              <a:buChar char="§"/>
            </a:pPr>
            <a:r>
              <a:rPr lang="en-US" sz="1700" dirty="0"/>
              <a:t>WRS will set a closing date</a:t>
            </a:r>
          </a:p>
          <a:p>
            <a:pPr marL="742950" lvl="1" indent="-285750">
              <a:buClr>
                <a:srgbClr val="C00000"/>
              </a:buClr>
              <a:buSzPct val="100000"/>
              <a:buFont typeface="Wingdings" panose="05000000000000000000" pitchFamily="2" charset="2"/>
              <a:buChar char="§"/>
            </a:pPr>
            <a:r>
              <a:rPr lang="en-US" sz="1700" dirty="0"/>
              <a:t>And after the closing date it will arrange interviews for all the applicants interested in the post, sending them a letter inviting them for interview. </a:t>
            </a:r>
          </a:p>
          <a:p>
            <a:pPr marL="742950" lvl="1" indent="-285750">
              <a:buClr>
                <a:srgbClr val="C00000"/>
              </a:buClr>
              <a:buSzPct val="100000"/>
              <a:buFont typeface="Wingdings" panose="05000000000000000000" pitchFamily="2" charset="2"/>
              <a:buChar char="§"/>
            </a:pPr>
            <a:r>
              <a:rPr lang="en-US" sz="1700" dirty="0"/>
              <a:t>The letter will inform the applicant about the location, date and time of the interview, as well as any other key details that may be relevant</a:t>
            </a:r>
            <a:r>
              <a:rPr lang="en-US" sz="1700" dirty="0" smtClean="0"/>
              <a:t>.</a:t>
            </a:r>
          </a:p>
          <a:p>
            <a:r>
              <a:rPr lang="en-US" sz="1700" b="1" dirty="0" smtClean="0">
                <a:solidFill>
                  <a:srgbClr val="FF0000"/>
                </a:solidFill>
              </a:rPr>
              <a:t>P5.1</a:t>
            </a:r>
            <a:r>
              <a:rPr lang="en-US" sz="1700" b="1" dirty="0">
                <a:solidFill>
                  <a:srgbClr val="FF0000"/>
                </a:solidFill>
              </a:rPr>
              <a:t>. </a:t>
            </a:r>
            <a:r>
              <a:rPr lang="en-US" sz="1700" b="1" dirty="0" smtClean="0">
                <a:solidFill>
                  <a:srgbClr val="FF0000"/>
                </a:solidFill>
              </a:rPr>
              <a:t>Task 01 - </a:t>
            </a:r>
            <a:r>
              <a:rPr lang="en-US" sz="1700" dirty="0" smtClean="0">
                <a:solidFill>
                  <a:srgbClr val="FF0000"/>
                </a:solidFill>
              </a:rPr>
              <a:t>Create </a:t>
            </a:r>
            <a:r>
              <a:rPr lang="en-US" sz="1700" dirty="0">
                <a:solidFill>
                  <a:srgbClr val="FF0000"/>
                </a:solidFill>
              </a:rPr>
              <a:t>solution based on agreed </a:t>
            </a:r>
            <a:r>
              <a:rPr lang="en-US" sz="1700" dirty="0" smtClean="0">
                <a:solidFill>
                  <a:srgbClr val="FF0000"/>
                </a:solidFill>
              </a:rPr>
              <a:t>design.</a:t>
            </a:r>
          </a:p>
          <a:p>
            <a:pPr marL="285750" indent="-285750">
              <a:buClr>
                <a:srgbClr val="C00000"/>
              </a:buClr>
              <a:buSzPct val="68000"/>
              <a:buFont typeface="Arial" panose="020B0604020202020204" pitchFamily="34" charset="0"/>
              <a:buChar char="►"/>
            </a:pPr>
            <a:r>
              <a:rPr lang="en-US" sz="1700" dirty="0" smtClean="0"/>
              <a:t>By now you should have already decided on the manner of the solution, (web page, access file, spreadsheet). Personally for this I would use Access and forms fo</a:t>
            </a:r>
            <a:r>
              <a:rPr lang="en-US" sz="1700" dirty="0" smtClean="0"/>
              <a:t>r the letter </a:t>
            </a:r>
            <a:r>
              <a:rPr lang="en-US" sz="1700" dirty="0" smtClean="0"/>
              <a:t>or I would use Excel with an input box and VLOOKUP and Word Mail Merge for the letter. Either way the data for about 10 employees and employers needs to be input to make this effective.</a:t>
            </a:r>
          </a:p>
          <a:p>
            <a:pPr marL="285750" indent="-285750">
              <a:buClr>
                <a:srgbClr val="C00000"/>
              </a:buClr>
              <a:buSzPct val="68000"/>
              <a:buFont typeface="Arial" panose="020B0604020202020204" pitchFamily="34" charset="0"/>
              <a:buChar char="►"/>
            </a:pPr>
            <a:r>
              <a:rPr lang="en-US" sz="1700" dirty="0" smtClean="0"/>
              <a:t>You will be expected to present this solution to the client and expect feedback with things that could be improved, so as long as it almost works this will be OK&gt;</a:t>
            </a:r>
            <a:endParaRPr lang="en-US" sz="170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000" smtClean="0"/>
              <a:t>P5.1 – Create the Proposed Solution</a:t>
            </a:r>
            <a:endParaRPr lang="en-GB" sz="3600" dirty="0" smtClean="0"/>
          </a:p>
        </p:txBody>
      </p:sp>
    </p:spTree>
    <p:extLst>
      <p:ext uri="{BB962C8B-B14F-4D97-AF65-F5344CB8AC3E}">
        <p14:creationId xmlns:p14="http://schemas.microsoft.com/office/powerpoint/2010/main" val="1967489168"/>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8712968" cy="5693866"/>
          </a:xfrm>
          <a:prstGeom prst="rect">
            <a:avLst/>
          </a:prstGeom>
        </p:spPr>
        <p:txBody>
          <a:bodyPr wrap="square">
            <a:spAutoFit/>
          </a:bodyPr>
          <a:lstStyle/>
          <a:p>
            <a:pPr marL="355600" indent="-355600">
              <a:buClr>
                <a:srgbClr val="C00000"/>
              </a:buClr>
              <a:buSzPct val="68000"/>
              <a:buFont typeface="Arial" panose="020B0604020202020204" pitchFamily="34" charset="0"/>
              <a:buChar char="►"/>
            </a:pPr>
            <a:r>
              <a:rPr lang="en-US" sz="2000" dirty="0" smtClean="0"/>
              <a:t>For </a:t>
            </a:r>
            <a:r>
              <a:rPr lang="en-US" sz="2000" b="1" dirty="0" smtClean="0"/>
              <a:t>M2</a:t>
            </a:r>
            <a:r>
              <a:rPr lang="en-US" sz="2000" dirty="0" smtClean="0"/>
              <a:t> you need to run a series of functionality tests that demonstrates that the solution works and allows you to improve the creation and working method of the solution. </a:t>
            </a:r>
          </a:p>
          <a:p>
            <a:pPr marL="355600" indent="-355600">
              <a:buClr>
                <a:srgbClr val="C00000"/>
              </a:buClr>
              <a:buSzPct val="68000"/>
              <a:buFont typeface="Arial" panose="020B0604020202020204" pitchFamily="34" charset="0"/>
              <a:buChar char="►"/>
            </a:pPr>
            <a:r>
              <a:rPr lang="en-US" sz="2000" dirty="0" smtClean="0"/>
              <a:t>These tests need to be evidenced to demonstrate to the client that the solution has bene thought about. Use the template below to test iteratively (during production) and summative (after completion).</a:t>
            </a:r>
          </a:p>
          <a:p>
            <a:pPr marL="355600" indent="-355600">
              <a:buClr>
                <a:srgbClr val="C00000"/>
              </a:buClr>
              <a:buSzPct val="68000"/>
              <a:buFont typeface="Arial" panose="020B0604020202020204" pitchFamily="34" charset="0"/>
              <a:buChar char="►"/>
            </a:pPr>
            <a:endParaRPr lang="en-US" sz="2400" dirty="0"/>
          </a:p>
          <a:p>
            <a:pPr marL="355600" indent="-355600">
              <a:buClr>
                <a:srgbClr val="C00000"/>
              </a:buClr>
              <a:buSzPct val="68000"/>
              <a:buFont typeface="Arial" panose="020B0604020202020204" pitchFamily="34" charset="0"/>
              <a:buChar char="►"/>
            </a:pPr>
            <a:endParaRPr lang="en-US" sz="2000" dirty="0" smtClean="0"/>
          </a:p>
          <a:p>
            <a:pPr marL="355600" indent="-355600">
              <a:buClr>
                <a:srgbClr val="C00000"/>
              </a:buClr>
              <a:buSzPct val="68000"/>
              <a:buFont typeface="Arial" panose="020B0604020202020204" pitchFamily="34" charset="0"/>
              <a:buChar char="►"/>
            </a:pPr>
            <a:endParaRPr lang="en-US" sz="2000" dirty="0"/>
          </a:p>
          <a:p>
            <a:pPr marL="355600" indent="-355600">
              <a:buClr>
                <a:srgbClr val="C00000"/>
              </a:buClr>
              <a:buSzPct val="68000"/>
              <a:buFont typeface="Arial" panose="020B0604020202020204" pitchFamily="34" charset="0"/>
              <a:buChar char="►"/>
            </a:pPr>
            <a:endParaRPr lang="en-US" sz="2000" dirty="0" smtClean="0"/>
          </a:p>
          <a:p>
            <a:pPr>
              <a:buClr>
                <a:srgbClr val="C00000"/>
              </a:buClr>
              <a:buSzPct val="68000"/>
            </a:pPr>
            <a:endParaRPr lang="en-US" sz="2000" dirty="0"/>
          </a:p>
          <a:p>
            <a:pPr marL="355600" indent="-355600">
              <a:buClr>
                <a:srgbClr val="C00000"/>
              </a:buClr>
              <a:buSzPct val="68000"/>
              <a:buFont typeface="Arial" panose="020B0604020202020204" pitchFamily="34" charset="0"/>
              <a:buChar char="►"/>
            </a:pPr>
            <a:r>
              <a:rPr lang="en-US" sz="2000" dirty="0" smtClean="0"/>
              <a:t>You should test at least 5 things during creation and 5 things after, evidence needs to show before and after testing. Any repairs should also be cataloged as proof that you have considered the solution.</a:t>
            </a:r>
          </a:p>
          <a:p>
            <a:pPr marL="355600" indent="-355600">
              <a:buClr>
                <a:srgbClr val="C00000"/>
              </a:buClr>
              <a:buSzPct val="68000"/>
              <a:buFont typeface="Arial" panose="020B0604020202020204" pitchFamily="34" charset="0"/>
              <a:buChar char="►"/>
            </a:pPr>
            <a:r>
              <a:rPr lang="en-US" sz="2000" dirty="0"/>
              <a:t>It is important that the tests are meaningful and result in the testing of the functionality of the proposed solution. This has nothing to do with spell checking, </a:t>
            </a:r>
            <a:r>
              <a:rPr lang="en-US" sz="2000" dirty="0" smtClean="0"/>
              <a:t>etc.</a:t>
            </a:r>
            <a:endParaRPr lang="en-US" sz="2000" b="1" dirty="0" smtClean="0">
              <a:solidFill>
                <a:srgbClr val="FF0000"/>
              </a:solidFill>
              <a:latin typeface="Arial" panose="020B0604020202020204" pitchFamily="34" charset="0"/>
              <a:cs typeface="Arial" panose="020B0604020202020204" pitchFamily="34" charset="0"/>
            </a:endParaRPr>
          </a:p>
          <a:p>
            <a:pPr lvl="0" fontAlgn="auto">
              <a:spcBef>
                <a:spcPts val="0"/>
              </a:spcBef>
              <a:spcAft>
                <a:spcPts val="0"/>
              </a:spcAft>
              <a:defRPr/>
            </a:pPr>
            <a:r>
              <a:rPr lang="en-US" sz="2000" b="1" dirty="0" smtClean="0">
                <a:solidFill>
                  <a:srgbClr val="FF0000"/>
                </a:solidFill>
                <a:latin typeface="Arial" panose="020B0604020202020204" pitchFamily="34" charset="0"/>
                <a:cs typeface="Arial" panose="020B0604020202020204" pitchFamily="34" charset="0"/>
              </a:rPr>
              <a:t>M2.1 – Task 02 - </a:t>
            </a:r>
            <a:r>
              <a:rPr lang="en-US" sz="2000" dirty="0" smtClean="0">
                <a:solidFill>
                  <a:srgbClr val="FF0000"/>
                </a:solidFill>
                <a:latin typeface="Arial" panose="020B0604020202020204" pitchFamily="34" charset="0"/>
                <a:cs typeface="Arial" panose="020B0604020202020204" pitchFamily="34" charset="0"/>
              </a:rPr>
              <a:t>Test </a:t>
            </a:r>
            <a:r>
              <a:rPr lang="en-US" sz="2000" dirty="0">
                <a:solidFill>
                  <a:srgbClr val="FF0000"/>
                </a:solidFill>
                <a:latin typeface="Arial" panose="020B0604020202020204" pitchFamily="34" charset="0"/>
                <a:cs typeface="Arial" panose="020B0604020202020204" pitchFamily="34" charset="0"/>
              </a:rPr>
              <a:t>the solution to confirm functionality</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000" dirty="0" smtClean="0"/>
              <a:t>M2.1 – Test the Solution</a:t>
            </a:r>
            <a:endParaRPr lang="en-GB" sz="3600" dirty="0" smtClean="0"/>
          </a:p>
        </p:txBody>
      </p:sp>
      <p:graphicFrame>
        <p:nvGraphicFramePr>
          <p:cNvPr id="2" name="Table 1"/>
          <p:cNvGraphicFramePr>
            <a:graphicFrameLocks noGrp="1"/>
          </p:cNvGraphicFramePr>
          <p:nvPr>
            <p:extLst>
              <p:ext uri="{D42A27DB-BD31-4B8C-83A1-F6EECF244321}">
                <p14:modId xmlns:p14="http://schemas.microsoft.com/office/powerpoint/2010/main" val="237941058"/>
              </p:ext>
            </p:extLst>
          </p:nvPr>
        </p:nvGraphicFramePr>
        <p:xfrm>
          <a:off x="179512" y="2996952"/>
          <a:ext cx="8712968" cy="1463040"/>
        </p:xfrm>
        <a:graphic>
          <a:graphicData uri="http://schemas.openxmlformats.org/drawingml/2006/table">
            <a:tbl>
              <a:tblPr firstRow="1" bandRow="1">
                <a:tableStyleId>{5C22544A-7EE6-4342-B048-85BDC9FD1C3A}</a:tableStyleId>
              </a:tblPr>
              <a:tblGrid>
                <a:gridCol w="864096"/>
                <a:gridCol w="1512168"/>
                <a:gridCol w="1224136"/>
                <a:gridCol w="1184235"/>
                <a:gridCol w="1192029"/>
                <a:gridCol w="1728192"/>
                <a:gridCol w="1008112"/>
              </a:tblGrid>
              <a:tr h="370840">
                <a:tc>
                  <a:txBody>
                    <a:bodyPr/>
                    <a:lstStyle/>
                    <a:p>
                      <a:r>
                        <a:rPr lang="en-GB" sz="1400" dirty="0" smtClean="0">
                          <a:latin typeface="Arial" panose="020B0604020202020204" pitchFamily="34" charset="0"/>
                          <a:cs typeface="Arial" panose="020B0604020202020204" pitchFamily="34" charset="0"/>
                        </a:rPr>
                        <a:t>Test Number</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What is being tested</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Expected results</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Actual results</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Errors</a:t>
                      </a:r>
                      <a:r>
                        <a:rPr lang="en-GB" sz="1400" baseline="0" dirty="0" smtClean="0">
                          <a:latin typeface="Arial" panose="020B0604020202020204" pitchFamily="34" charset="0"/>
                          <a:cs typeface="Arial" panose="020B0604020202020204" pitchFamily="34" charset="0"/>
                        </a:rPr>
                        <a:t> that arise</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Proposed solution</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Evidence</a:t>
                      </a:r>
                      <a:endParaRPr lang="en-GB" sz="1400" dirty="0">
                        <a:latin typeface="Arial" panose="020B0604020202020204" pitchFamily="34" charset="0"/>
                        <a:cs typeface="Arial" panose="020B0604020202020204" pitchFamily="34" charset="0"/>
                      </a:endParaRPr>
                    </a:p>
                  </a:txBody>
                  <a:tcPr/>
                </a:tc>
              </a:tr>
              <a:tr h="370840">
                <a:tc>
                  <a:txBody>
                    <a:bodyPr/>
                    <a:lstStyle/>
                    <a:p>
                      <a:pPr algn="ctr"/>
                      <a:r>
                        <a:rPr lang="en-GB" sz="1400" dirty="0" smtClean="0">
                          <a:latin typeface="Arial" panose="020B0604020202020204" pitchFamily="34" charset="0"/>
                          <a:cs typeface="Arial" panose="020B0604020202020204" pitchFamily="34" charset="0"/>
                        </a:rPr>
                        <a:t>1</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That</a:t>
                      </a:r>
                      <a:r>
                        <a:rPr lang="en-GB" sz="1400" baseline="0" dirty="0" smtClean="0">
                          <a:latin typeface="Arial" panose="020B0604020202020204" pitchFamily="34" charset="0"/>
                          <a:cs typeface="Arial" panose="020B0604020202020204" pitchFamily="34" charset="0"/>
                        </a:rPr>
                        <a:t> the form box allows me to choose from a  list of employers</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A drop down list should appear of all employers</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All employers</a:t>
                      </a:r>
                      <a:r>
                        <a:rPr lang="en-GB" sz="1400" baseline="0" dirty="0" smtClean="0">
                          <a:latin typeface="Arial" panose="020B0604020202020204" pitchFamily="34" charset="0"/>
                          <a:cs typeface="Arial" panose="020B0604020202020204" pitchFamily="34" charset="0"/>
                        </a:rPr>
                        <a:t> appeared</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Two of the new clients are missing from the list</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Change the range of the clients named cells to include them.</a:t>
                      </a:r>
                      <a:endParaRPr lang="en-GB" sz="1400" dirty="0">
                        <a:latin typeface="Arial" panose="020B0604020202020204" pitchFamily="34" charset="0"/>
                        <a:cs typeface="Arial" panose="020B0604020202020204" pitchFamily="34" charset="0"/>
                      </a:endParaRPr>
                    </a:p>
                  </a:txBody>
                  <a:tcPr/>
                </a:tc>
                <a:tc>
                  <a:txBody>
                    <a:bodyPr/>
                    <a:lstStyle/>
                    <a:p>
                      <a:r>
                        <a:rPr lang="en-GB" sz="1400" dirty="0" smtClean="0">
                          <a:latin typeface="Arial" panose="020B0604020202020204" pitchFamily="34" charset="0"/>
                          <a:cs typeface="Arial" panose="020B0604020202020204" pitchFamily="34" charset="0"/>
                        </a:rPr>
                        <a:t>See screen</a:t>
                      </a:r>
                      <a:r>
                        <a:rPr lang="en-GB" sz="1400" baseline="0" dirty="0" smtClean="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1 and 2 below.</a:t>
                      </a:r>
                      <a:endParaRPr lang="en-GB" sz="14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400758926"/>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DD945F-B7B0-4691-A0D0-E2EAD6DA23B3}">
  <ds:schemaRefs>
    <ds:schemaRef ds:uri="http://www.w3.org/XML/1998/namespace"/>
    <ds:schemaRef ds:uri="http://purl.org/dc/term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E5A8F797-114D-47DC-A43E-E9D7D88718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Enderoth</Template>
  <TotalTime>73751</TotalTime>
  <Words>2377</Words>
  <Application>Microsoft Office PowerPoint</Application>
  <PresentationFormat>On-screen Show (4:3)</PresentationFormat>
  <Paragraphs>172</Paragraphs>
  <Slides>12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Lucida Sans Unicode</vt:lpstr>
      <vt:lpstr>Times New Roman</vt:lpstr>
      <vt:lpstr>Verdana</vt:lpstr>
      <vt:lpstr>Wingdings</vt:lpstr>
      <vt:lpstr>Wingdings 2</vt:lpstr>
      <vt:lpstr>Wingdings 3</vt:lpstr>
      <vt:lpstr>Enderoth</vt:lpstr>
      <vt:lpstr>PowerPoint Presentation</vt:lpstr>
      <vt:lpstr>Assessment Criteria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LO4 – Assessment Criteria</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LO1 - Know the common components of computer systems</dc:title>
  <dc:subject>eBusiness</dc:subject>
  <dc:creator>Enderoth</dc:creator>
  <cp:lastModifiedBy>Stephen Rafferty</cp:lastModifiedBy>
  <cp:revision>2025</cp:revision>
  <cp:lastPrinted>2014-01-22T18:25:48Z</cp:lastPrinted>
  <dcterms:created xsi:type="dcterms:W3CDTF">2008-03-12T11:01:44Z</dcterms:created>
  <dcterms:modified xsi:type="dcterms:W3CDTF">2018-07-12T11:17:58Z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